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9" r:id="rId21"/>
    <p:sldId id="275" r:id="rId22"/>
    <p:sldId id="276" r:id="rId23"/>
    <p:sldId id="277" r:id="rId24"/>
    <p:sldId id="278"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15" r:id="rId59"/>
    <p:sldId id="316" r:id="rId60"/>
    <p:sldId id="317" r:id="rId61"/>
    <p:sldId id="313" r:id="rId62"/>
    <p:sldId id="318" r:id="rId63"/>
    <p:sldId id="319" r:id="rId64"/>
    <p:sldId id="320" r:id="rId65"/>
    <p:sldId id="322" r:id="rId66"/>
    <p:sldId id="323" r:id="rId67"/>
    <p:sldId id="324" r:id="rId68"/>
    <p:sldId id="325" r:id="rId69"/>
    <p:sldId id="326" r:id="rId70"/>
    <p:sldId id="327" r:id="rId71"/>
    <p:sldId id="328" r:id="rId72"/>
    <p:sldId id="329" r:id="rId7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FF"/>
    <a:srgbClr val="FF4FC9"/>
    <a:srgbClr val="D60093"/>
    <a:srgbClr val="00FFFF"/>
    <a:srgbClr val="81FF81"/>
    <a:srgbClr val="00FF00"/>
    <a:srgbClr val="FF99FF"/>
    <a:srgbClr val="FF8BFF"/>
    <a:srgbClr val="0000FF"/>
    <a:srgbClr val="D65C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0" d="100"/>
          <a:sy n="70" d="100"/>
        </p:scale>
        <p:origin x="48"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2A58-6D43-4019-9CE9-8810A2F48639}"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85989B39-F969-45D6-A182-1FD5DA00412B}">
      <dgm:prSet phldrT="[Texto]" custT="1"/>
      <dgm:spPr/>
      <dgm:t>
        <a:bodyPr/>
        <a:lstStyle/>
        <a:p>
          <a:r>
            <a:rPr lang="es-MX" sz="1400" dirty="0" smtClean="0"/>
            <a:t>DESCUBRIMIENTO DEL ANTIBIÓTICO</a:t>
          </a:r>
          <a:endParaRPr lang="es-MX" sz="1400" dirty="0"/>
        </a:p>
      </dgm:t>
    </dgm:pt>
    <dgm:pt modelId="{6C59B7BA-A93C-4C82-B9C7-83343D923F38}" type="parTrans" cxnId="{EB9078AC-80AF-48C9-9554-599098234807}">
      <dgm:prSet/>
      <dgm:spPr/>
      <dgm:t>
        <a:bodyPr/>
        <a:lstStyle/>
        <a:p>
          <a:endParaRPr lang="es-MX"/>
        </a:p>
      </dgm:t>
    </dgm:pt>
    <dgm:pt modelId="{5FCA02FF-FAB5-4C15-B15D-BDD5F3D33DFA}" type="sibTrans" cxnId="{EB9078AC-80AF-48C9-9554-599098234807}">
      <dgm:prSet/>
      <dgm:spPr/>
      <dgm:t>
        <a:bodyPr/>
        <a:lstStyle/>
        <a:p>
          <a:endParaRPr lang="es-MX"/>
        </a:p>
      </dgm:t>
    </dgm:pt>
    <dgm:pt modelId="{FB1246DB-6B8E-4B1F-9FFE-7347B9173BF8}" type="pres">
      <dgm:prSet presAssocID="{72822A58-6D43-4019-9CE9-8810A2F48639}" presName="Name0" presStyleCnt="0">
        <dgm:presLayoutVars>
          <dgm:chMax/>
          <dgm:chPref/>
          <dgm:dir/>
        </dgm:presLayoutVars>
      </dgm:prSet>
      <dgm:spPr/>
    </dgm:pt>
    <dgm:pt modelId="{43E956F8-86EE-46BD-A194-2112011B6E12}" type="pres">
      <dgm:prSet presAssocID="{85989B39-F969-45D6-A182-1FD5DA00412B}" presName="composite" presStyleCnt="0"/>
      <dgm:spPr/>
    </dgm:pt>
    <dgm:pt modelId="{7F4802AA-C783-490F-BE97-8EDC88EECA4A}" type="pres">
      <dgm:prSet presAssocID="{85989B39-F969-45D6-A182-1FD5DA00412B}" presName="Accent" presStyleLbl="alignNode1" presStyleIdx="0" presStyleCnt="1">
        <dgm:presLayoutVars>
          <dgm:chMax val="0"/>
          <dgm:chPref val="0"/>
        </dgm:presLayoutVars>
      </dgm:prSet>
      <dgm:spPr/>
    </dgm:pt>
    <dgm:pt modelId="{CF70686B-5B84-4E97-8B93-71900C9906A5}" type="pres">
      <dgm:prSet presAssocID="{85989B39-F969-45D6-A182-1FD5DA00412B}" presName="Image" presStyleLbl="bgImgPlace1" presStyleIdx="0" presStyleCnt="1">
        <dgm:presLayoutVars>
          <dgm:chMax val="0"/>
          <dgm:chPref val="0"/>
          <dgm:bulletEnabled val="1"/>
        </dgm:presLayoutVars>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t="-16000" b="-16000"/>
          </a:stretch>
        </a:blipFill>
      </dgm:spPr>
    </dgm:pt>
    <dgm:pt modelId="{45ECB72C-8989-4881-866A-EB4E443A0890}" type="pres">
      <dgm:prSet presAssocID="{85989B39-F969-45D6-A182-1FD5DA00412B}" presName="Parent" presStyleLbl="fgAccFollowNode1" presStyleIdx="0" presStyleCnt="1" custLinFactNeighborX="4600" custLinFactNeighborY="1140">
        <dgm:presLayoutVars>
          <dgm:chMax val="0"/>
          <dgm:chPref val="0"/>
          <dgm:bulletEnabled val="1"/>
        </dgm:presLayoutVars>
      </dgm:prSet>
      <dgm:spPr/>
      <dgm:t>
        <a:bodyPr/>
        <a:lstStyle/>
        <a:p>
          <a:endParaRPr lang="es-MX"/>
        </a:p>
      </dgm:t>
    </dgm:pt>
    <dgm:pt modelId="{3EC24812-B10A-4C8E-98D5-0F34DCD718B9}" type="pres">
      <dgm:prSet presAssocID="{85989B39-F969-45D6-A182-1FD5DA00412B}" presName="Space" presStyleCnt="0">
        <dgm:presLayoutVars>
          <dgm:chMax val="0"/>
          <dgm:chPref val="0"/>
        </dgm:presLayoutVars>
      </dgm:prSet>
      <dgm:spPr/>
    </dgm:pt>
  </dgm:ptLst>
  <dgm:cxnLst>
    <dgm:cxn modelId="{A1309774-E952-4D2A-BB6C-C5085539207D}" type="presOf" srcId="{72822A58-6D43-4019-9CE9-8810A2F48639}" destId="{FB1246DB-6B8E-4B1F-9FFE-7347B9173BF8}" srcOrd="0" destOrd="0" presId="urn:microsoft.com/office/officeart/2008/layout/AlternatingPictureCircles"/>
    <dgm:cxn modelId="{862E1CFF-F8D4-4F91-BD61-98F69D6635C8}" type="presOf" srcId="{85989B39-F969-45D6-A182-1FD5DA00412B}" destId="{45ECB72C-8989-4881-866A-EB4E443A0890}" srcOrd="0" destOrd="0" presId="urn:microsoft.com/office/officeart/2008/layout/AlternatingPictureCircles"/>
    <dgm:cxn modelId="{EB9078AC-80AF-48C9-9554-599098234807}" srcId="{72822A58-6D43-4019-9CE9-8810A2F48639}" destId="{85989B39-F969-45D6-A182-1FD5DA00412B}" srcOrd="0" destOrd="0" parTransId="{6C59B7BA-A93C-4C82-B9C7-83343D923F38}" sibTransId="{5FCA02FF-FAB5-4C15-B15D-BDD5F3D33DFA}"/>
    <dgm:cxn modelId="{30F5B3FE-38E2-46E3-843F-037BD3C6281F}" type="presParOf" srcId="{FB1246DB-6B8E-4B1F-9FFE-7347B9173BF8}" destId="{43E956F8-86EE-46BD-A194-2112011B6E12}" srcOrd="0" destOrd="0" presId="urn:microsoft.com/office/officeart/2008/layout/AlternatingPictureCircles"/>
    <dgm:cxn modelId="{74F4EA6C-FD1B-40F0-8992-11884EE5B9FC}" type="presParOf" srcId="{43E956F8-86EE-46BD-A194-2112011B6E12}" destId="{7F4802AA-C783-490F-BE97-8EDC88EECA4A}" srcOrd="0" destOrd="0" presId="urn:microsoft.com/office/officeart/2008/layout/AlternatingPictureCircles"/>
    <dgm:cxn modelId="{409CDA6C-C3EF-4F11-A815-9231039311B4}" type="presParOf" srcId="{43E956F8-86EE-46BD-A194-2112011B6E12}" destId="{CF70686B-5B84-4E97-8B93-71900C9906A5}" srcOrd="1" destOrd="0" presId="urn:microsoft.com/office/officeart/2008/layout/AlternatingPictureCircles"/>
    <dgm:cxn modelId="{DD017B8C-C574-463A-9FCA-C385D8E1CAA5}" type="presParOf" srcId="{43E956F8-86EE-46BD-A194-2112011B6E12}" destId="{45ECB72C-8989-4881-866A-EB4E443A0890}" srcOrd="2" destOrd="0" presId="urn:microsoft.com/office/officeart/2008/layout/AlternatingPictureCircles"/>
    <dgm:cxn modelId="{1B3B12E1-9A12-40CB-8214-D9750D1EDBE4}" type="presParOf" srcId="{43E956F8-86EE-46BD-A194-2112011B6E12}" destId="{3EC24812-B10A-4C8E-98D5-0F34DCD718B9}" srcOrd="3" destOrd="0" presId="urn:microsoft.com/office/officeart/2008/layout/AlternatingPictureCircle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802AA-C783-490F-BE97-8EDC88EECA4A}">
      <dsp:nvSpPr>
        <dsp:cNvPr id="0" name=""/>
        <dsp:cNvSpPr/>
      </dsp:nvSpPr>
      <dsp:spPr>
        <a:xfrm>
          <a:off x="2758528" y="1098878"/>
          <a:ext cx="2825812" cy="2825688"/>
        </a:xfrm>
        <a:prstGeom prst="donut">
          <a:avLst>
            <a:gd name="adj" fmla="val 110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0686B-5B84-4E97-8B93-71900C9906A5}">
      <dsp:nvSpPr>
        <dsp:cNvPr id="0" name=""/>
        <dsp:cNvSpPr/>
      </dsp:nvSpPr>
      <dsp:spPr>
        <a:xfrm>
          <a:off x="3041" y="1197773"/>
          <a:ext cx="3475475" cy="262777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ECB72C-8989-4881-866A-EB4E443A0890}">
      <dsp:nvSpPr>
        <dsp:cNvPr id="0" name=""/>
        <dsp:cNvSpPr/>
      </dsp:nvSpPr>
      <dsp:spPr>
        <a:xfrm>
          <a:off x="3170793" y="1434816"/>
          <a:ext cx="2204055" cy="2203958"/>
        </a:xfrm>
        <a:prstGeom prst="ellips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DESCUBRIMIENTO DEL ANTIBIÓTICO</a:t>
          </a:r>
          <a:endParaRPr lang="es-MX" sz="1400" kern="1200" dirty="0"/>
        </a:p>
      </dsp:txBody>
      <dsp:txXfrm>
        <a:off x="3170793" y="1434816"/>
        <a:ext cx="2204055" cy="220395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47857-6252-4F25-963F-8E3DC313F50F}" type="datetimeFigureOut">
              <a:rPr lang="es-MX" smtClean="0"/>
              <a:pPr/>
              <a:t>26/04/2013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D247C-FE1B-4DB5-9949-9F9D5D65C09F}" type="slidenum">
              <a:rPr lang="es-MX" smtClean="0"/>
              <a:pPr/>
              <a:t>‹Nº›</a:t>
            </a:fld>
            <a:endParaRPr lang="es-MX"/>
          </a:p>
        </p:txBody>
      </p:sp>
    </p:spTree>
    <p:extLst>
      <p:ext uri="{BB962C8B-B14F-4D97-AF65-F5344CB8AC3E}">
        <p14:creationId xmlns="" xmlns:p14="http://schemas.microsoft.com/office/powerpoint/2010/main" val="82994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B4D247C-FE1B-4DB5-9949-9F9D5D65C09F}" type="slidenum">
              <a:rPr lang="es-MX" smtClean="0"/>
              <a:pPr/>
              <a:t>5</a:t>
            </a:fld>
            <a:endParaRPr lang="es-MX" dirty="0"/>
          </a:p>
        </p:txBody>
      </p:sp>
    </p:spTree>
    <p:extLst>
      <p:ext uri="{BB962C8B-B14F-4D97-AF65-F5344CB8AC3E}">
        <p14:creationId xmlns="" xmlns:p14="http://schemas.microsoft.com/office/powerpoint/2010/main" val="2258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88CB0F-E024-4F5E-8FB6-D17F2CDC5CD8}" type="datetimeFigureOut">
              <a:rPr lang="es-MX" smtClean="0"/>
              <a:pPr/>
              <a:t>26/04/2013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7A03CF0-32AB-4CBC-A2D4-9D184462A06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CB88CB0F-E024-4F5E-8FB6-D17F2CDC5CD8}" type="datetimeFigureOut">
              <a:rPr lang="es-MX" smtClean="0"/>
              <a:pPr/>
              <a:t>26/04/2013</a:t>
            </a:fld>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47A03CF0-32AB-4CBC-A2D4-9D184462A06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B88CB0F-E024-4F5E-8FB6-D17F2CDC5CD8}" type="datetimeFigureOut">
              <a:rPr lang="es-MX" smtClean="0"/>
              <a:pPr/>
              <a:t>26/04/2013</a:t>
            </a:fld>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7A03CF0-32AB-4CBC-A2D4-9D184462A064}"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s.wikipedia.org/w/index.php?title=Declive_europeo&amp;action=edit&amp;redlink=1" TargetMode="External"/><Relationship Id="rId13" Type="http://schemas.openxmlformats.org/officeDocument/2006/relationships/hyperlink" Target="http://es.wikipedia.org/wiki/Segunda_Guerra_de_los_Treinta_A%C3%B1os" TargetMode="External"/><Relationship Id="rId18" Type="http://schemas.openxmlformats.org/officeDocument/2006/relationships/hyperlink" Target="http://es.wikipedia.org/wiki/Guerra_Civil_Rusa" TargetMode="External"/><Relationship Id="rId3" Type="http://schemas.openxmlformats.org/officeDocument/2006/relationships/hyperlink" Target="http://es.wikipedia.org/wiki/Tratado_de_Versalles" TargetMode="External"/><Relationship Id="rId7" Type="http://schemas.openxmlformats.org/officeDocument/2006/relationships/hyperlink" Target="http://es.wikipedia.org/wiki/Decadencia" TargetMode="External"/><Relationship Id="rId12" Type="http://schemas.openxmlformats.org/officeDocument/2006/relationships/hyperlink" Target="http://es.wikipedia.org/wiki/Guerra_Civil_Europea" TargetMode="External"/><Relationship Id="rId17" Type="http://schemas.openxmlformats.org/officeDocument/2006/relationships/hyperlink" Target="http://es.wikipedia.org/wiki/Revoluci%C3%B3n_rusa_de_1917" TargetMode="External"/><Relationship Id="rId2" Type="http://schemas.openxmlformats.org/officeDocument/2006/relationships/hyperlink" Target="http://es.wikipedia.org/wiki/Primera_Guerra_Mundial" TargetMode="External"/><Relationship Id="rId16" Type="http://schemas.openxmlformats.org/officeDocument/2006/relationships/hyperlink" Target="http://es.wikipedia.org/wiki/Per%C3%ADodo_de_entreguerras" TargetMode="External"/><Relationship Id="rId20" Type="http://schemas.openxmlformats.org/officeDocument/2006/relationships/hyperlink" Target="http://es.wikipedia.org/wiki/Guerra_Civil_Espa%C3%B1ola" TargetMode="External"/><Relationship Id="rId1" Type="http://schemas.openxmlformats.org/officeDocument/2006/relationships/slideLayout" Target="../slideLayouts/slideLayout2.xml"/><Relationship Id="rId6" Type="http://schemas.openxmlformats.org/officeDocument/2006/relationships/hyperlink" Target="http://es.wikipedia.org/wiki/Sociedad_de_Naciones" TargetMode="External"/><Relationship Id="rId11" Type="http://schemas.openxmlformats.org/officeDocument/2006/relationships/hyperlink" Target="http://es.wikipedia.org/wiki/Edad_Contempor%C3%A1nea" TargetMode="External"/><Relationship Id="rId5" Type="http://schemas.openxmlformats.org/officeDocument/2006/relationships/hyperlink" Target="http://es.wikipedia.org/wiki/Catorce_Puntos" TargetMode="External"/><Relationship Id="rId15" Type="http://schemas.openxmlformats.org/officeDocument/2006/relationships/hyperlink" Target="http://es.wikipedia.org/wiki/Segunda_Guerra_Mundial" TargetMode="External"/><Relationship Id="rId10" Type="http://schemas.openxmlformats.org/officeDocument/2006/relationships/hyperlink" Target="http://es.wikipedia.org/wiki/Oswald_Spengler" TargetMode="External"/><Relationship Id="rId19" Type="http://schemas.openxmlformats.org/officeDocument/2006/relationships/hyperlink" Target="http://es.wikipedia.org/wiki/Guerra_Polaco-Sovi%C3%A9tica" TargetMode="External"/><Relationship Id="rId4" Type="http://schemas.openxmlformats.org/officeDocument/2006/relationships/hyperlink" Target="http://es.wikipedia.org/wiki/Seguridad_colectiva" TargetMode="External"/><Relationship Id="rId9" Type="http://schemas.openxmlformats.org/officeDocument/2006/relationships/hyperlink" Target="http://es.wikipedia.org/w/index.php?title=La_Decadencia_de_Occidente&amp;action=edit&amp;redlink=1" TargetMode="External"/><Relationship Id="rId14" Type="http://schemas.openxmlformats.org/officeDocument/2006/relationships/hyperlink" Target="http://es.wikipedia.org/wiki/La_crisis_de_los_veinte_a%C3%B1o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es.wikipedia.org/wiki/Invasi%C3%B3n_de_Polonia_de_1939" TargetMode="External"/><Relationship Id="rId13" Type="http://schemas.openxmlformats.org/officeDocument/2006/relationships/hyperlink" Target="http://es.wikipedia.org/wiki/Hungr%C3%ADa" TargetMode="External"/><Relationship Id="rId3" Type="http://schemas.openxmlformats.org/officeDocument/2006/relationships/hyperlink" Target="http://es.wikipedia.org/wiki/Derecho_a_la_autodeterminaci%C3%B3n" TargetMode="External"/><Relationship Id="rId7" Type="http://schemas.openxmlformats.org/officeDocument/2006/relationships/hyperlink" Target="http://es.wikipedia.org/wiki/Acuerdos_de_M%C3%BAnich" TargetMode="External"/><Relationship Id="rId12" Type="http://schemas.openxmlformats.org/officeDocument/2006/relationships/hyperlink" Target="http://es.wikipedia.org/wiki/Revoluci%C3%B3n_h%C3%BAngara_de_1956" TargetMode="External"/><Relationship Id="rId17" Type="http://schemas.openxmlformats.org/officeDocument/2006/relationships/hyperlink" Target="http://es.wikipedia.org/wiki/Primavera_de_Praga" TargetMode="External"/><Relationship Id="rId2" Type="http://schemas.openxmlformats.org/officeDocument/2006/relationships/hyperlink" Target="http://es.wikipedia.org/wiki/Democracia" TargetMode="External"/><Relationship Id="rId16" Type="http://schemas.openxmlformats.org/officeDocument/2006/relationships/hyperlink" Target="http://es.wikipedia.org/wiki/Rep%C3%BAblica_Socialista_de_Checoslovaquia" TargetMode="External"/><Relationship Id="rId1" Type="http://schemas.openxmlformats.org/officeDocument/2006/relationships/slideLayout" Target="../slideLayouts/slideLayout2.xml"/><Relationship Id="rId6" Type="http://schemas.openxmlformats.org/officeDocument/2006/relationships/hyperlink" Target="http://es.wikipedia.org/wiki/Checoslovaquia" TargetMode="External"/><Relationship Id="rId11" Type="http://schemas.openxmlformats.org/officeDocument/2006/relationships/hyperlink" Target="http://es.wikipedia.org/wiki/Comunismo" TargetMode="External"/><Relationship Id="rId5" Type="http://schemas.openxmlformats.org/officeDocument/2006/relationships/hyperlink" Target="http://es.wikipedia.org/wiki/Alemania_Nazi" TargetMode="External"/><Relationship Id="rId15" Type="http://schemas.openxmlformats.org/officeDocument/2006/relationships/hyperlink" Target="http://es.wikipedia.org/wiki/Pacto_de_Varsovia" TargetMode="External"/><Relationship Id="rId10" Type="http://schemas.openxmlformats.org/officeDocument/2006/relationships/hyperlink" Target="http://es.wikipedia.org/wiki/Alzamiento_de_Varsovia" TargetMode="External"/><Relationship Id="rId4" Type="http://schemas.openxmlformats.org/officeDocument/2006/relationships/hyperlink" Target="http://es.wikipedia.org/wiki/Pacto" TargetMode="External"/><Relationship Id="rId9" Type="http://schemas.openxmlformats.org/officeDocument/2006/relationships/hyperlink" Target="http://es.wikipedia.org/wiki/Traici%C3%B3n_occidental" TargetMode="External"/><Relationship Id="rId14" Type="http://schemas.openxmlformats.org/officeDocument/2006/relationships/hyperlink" Target="http://es.wikipedia.org/wiki/Ej%C3%A9rcito_Roj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s.wikipedia.org/wiki/1972" TargetMode="External"/><Relationship Id="rId13" Type="http://schemas.openxmlformats.org/officeDocument/2006/relationships/hyperlink" Target="http://es.wikipedia.org/wiki/Vicepresidente_de_los_Estados_Unidos" TargetMode="External"/><Relationship Id="rId18" Type="http://schemas.openxmlformats.org/officeDocument/2006/relationships/hyperlink" Target="http://es.wikipedia.org/wiki/Pensilvania" TargetMode="External"/><Relationship Id="rId3" Type="http://schemas.openxmlformats.org/officeDocument/2006/relationships/hyperlink" Target="http://es.wikipedia.org/wiki/Estados_Unidos" TargetMode="External"/><Relationship Id="rId21" Type="http://schemas.openxmlformats.org/officeDocument/2006/relationships/hyperlink" Target="http://es.wikipedia.org/wiki/Senado_de_los_Estados_Unidos" TargetMode="External"/><Relationship Id="rId7" Type="http://schemas.openxmlformats.org/officeDocument/2006/relationships/hyperlink" Target="http://es.wikipedia.org/wiki/26_de_diciembre" TargetMode="External"/><Relationship Id="rId12" Type="http://schemas.openxmlformats.org/officeDocument/2006/relationships/hyperlink" Target="http://es.wikipedia.org/wiki/1953" TargetMode="External"/><Relationship Id="rId17" Type="http://schemas.openxmlformats.org/officeDocument/2006/relationships/hyperlink" Target="http://es.wikipedia.org/wiki/Primera_Guerra_Mundial" TargetMode="External"/><Relationship Id="rId25" Type="http://schemas.openxmlformats.org/officeDocument/2006/relationships/hyperlink" Target="http://es.wikipedia.org/wiki/1944" TargetMode="External"/><Relationship Id="rId2" Type="http://schemas.openxmlformats.org/officeDocument/2006/relationships/hyperlink" Target="http://es.wikipedia.org/wiki/Lamar_(Misuri)" TargetMode="External"/><Relationship Id="rId16" Type="http://schemas.openxmlformats.org/officeDocument/2006/relationships/hyperlink" Target="http://es.wikipedia.org/wiki/12_de_abril" TargetMode="External"/><Relationship Id="rId20" Type="http://schemas.openxmlformats.org/officeDocument/2006/relationships/hyperlink" Target="http://es.wikipedia.org/wiki/Missouri" TargetMode="External"/><Relationship Id="rId1" Type="http://schemas.openxmlformats.org/officeDocument/2006/relationships/slideLayout" Target="../slideLayouts/slideLayout2.xml"/><Relationship Id="rId6" Type="http://schemas.openxmlformats.org/officeDocument/2006/relationships/hyperlink" Target="http://es.wikipedia.org/wiki/Kansas_City" TargetMode="External"/><Relationship Id="rId11" Type="http://schemas.openxmlformats.org/officeDocument/2006/relationships/hyperlink" Target="http://es.wikipedia.org/wiki/1945" TargetMode="External"/><Relationship Id="rId24" Type="http://schemas.openxmlformats.org/officeDocument/2006/relationships/hyperlink" Target="http://es.wikipedia.org/wiki/Henry_A._Wallace" TargetMode="External"/><Relationship Id="rId5" Type="http://schemas.openxmlformats.org/officeDocument/2006/relationships/hyperlink" Target="http://es.wikipedia.org/wiki/1884" TargetMode="External"/><Relationship Id="rId15" Type="http://schemas.openxmlformats.org/officeDocument/2006/relationships/hyperlink" Target="http://es.wikipedia.org/wiki/Anexo:Vicepresidentes_de_los_Estados_Unidos" TargetMode="External"/><Relationship Id="rId23" Type="http://schemas.openxmlformats.org/officeDocument/2006/relationships/hyperlink" Target="http://es.wikipedia.org/w/index.php?title=Comisi%C3%B3n_Truman&amp;action=edit&amp;redlink=1" TargetMode="External"/><Relationship Id="rId10" Type="http://schemas.openxmlformats.org/officeDocument/2006/relationships/hyperlink" Target="http://es.wikipedia.org/wiki/Presidente_de_los_Estados_Unidos" TargetMode="External"/><Relationship Id="rId19" Type="http://schemas.openxmlformats.org/officeDocument/2006/relationships/hyperlink" Target="http://es.wikipedia.org/w/index.php?title=Tom_Pendergast&amp;action=edit&amp;redlink=1" TargetMode="External"/><Relationship Id="rId4" Type="http://schemas.openxmlformats.org/officeDocument/2006/relationships/hyperlink" Target="http://es.wikipedia.org/wiki/8_de_mayo" TargetMode="External"/><Relationship Id="rId9" Type="http://schemas.openxmlformats.org/officeDocument/2006/relationships/hyperlink" Target="http://es.wikipedia.org/wiki/Anexo:Presidentes_de_los_Estados_Unidos" TargetMode="External"/><Relationship Id="rId14" Type="http://schemas.openxmlformats.org/officeDocument/2006/relationships/hyperlink" Target="http://es.wikipedia.org/wiki/Franklin_D._Roosevelt" TargetMode="External"/><Relationship Id="rId22" Type="http://schemas.openxmlformats.org/officeDocument/2006/relationships/hyperlink" Target="http://es.wikipedia.org/wiki/Partido_Dem%C3%B3crata_de_los_Estados_Unid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268760"/>
            <a:ext cx="8820472" cy="5589240"/>
          </a:xfrm>
        </p:spPr>
        <p:txBody>
          <a:bodyPr/>
          <a:lstStyle/>
          <a:p>
            <a:pPr algn="ctr"/>
            <a:r>
              <a:rPr lang="es-MX" sz="5400" dirty="0" smtClean="0"/>
              <a:t/>
            </a:r>
            <a:br>
              <a:rPr lang="es-MX" sz="5400" dirty="0" smtClean="0"/>
            </a:br>
            <a:r>
              <a:rPr lang="es-MX" sz="5400" dirty="0" smtClean="0">
                <a:latin typeface="Comic Sans MS" pitchFamily="66" charset="0"/>
              </a:rPr>
              <a:t>cuarto bimestre</a:t>
            </a:r>
            <a:br>
              <a:rPr lang="es-MX" sz="5400" dirty="0" smtClean="0">
                <a:latin typeface="Comic Sans MS" pitchFamily="66" charset="0"/>
              </a:rPr>
            </a:br>
            <a:r>
              <a:rPr lang="es-MX" sz="1800" dirty="0">
                <a:latin typeface="Comic Sans MS" pitchFamily="66" charset="0"/>
              </a:rPr>
              <a:t/>
            </a:r>
            <a:br>
              <a:rPr lang="es-MX" sz="1800" dirty="0">
                <a:latin typeface="Comic Sans MS" pitchFamily="66" charset="0"/>
              </a:rPr>
            </a:br>
            <a:r>
              <a:rPr lang="es-MX" sz="2800" dirty="0" smtClean="0">
                <a:latin typeface="Comic Sans MS" pitchFamily="66" charset="0"/>
              </a:rPr>
              <a:t>hecho por: </a:t>
            </a:r>
            <a:r>
              <a:rPr lang="es-MX" sz="2800" dirty="0" smtClean="0">
                <a:solidFill>
                  <a:srgbClr val="00B0F0"/>
                </a:solidFill>
                <a:latin typeface="Comic Sans MS" pitchFamily="66" charset="0"/>
              </a:rPr>
              <a:t>rocío gpe. Barreras González</a:t>
            </a:r>
            <a:br>
              <a:rPr lang="es-MX" sz="2800" dirty="0" smtClean="0">
                <a:solidFill>
                  <a:srgbClr val="00B0F0"/>
                </a:solidFill>
                <a:latin typeface="Comic Sans MS" pitchFamily="66" charset="0"/>
              </a:rPr>
            </a:br>
            <a:r>
              <a:rPr lang="es-MX" sz="2800" dirty="0" smtClean="0">
                <a:solidFill>
                  <a:srgbClr val="00B050"/>
                </a:solidFill>
                <a:latin typeface="Comic Sans MS" pitchFamily="66" charset="0"/>
              </a:rPr>
              <a:t>grado &amp; grupo:   </a:t>
            </a:r>
            <a:r>
              <a:rPr lang="es-MX" sz="2800" u="sng" dirty="0" smtClean="0">
                <a:solidFill>
                  <a:srgbClr val="00B050"/>
                </a:solidFill>
                <a:latin typeface="Comic Sans MS" pitchFamily="66" charset="0"/>
              </a:rPr>
              <a:t>2°f</a:t>
            </a:r>
            <a:r>
              <a:rPr lang="es-MX" sz="2800" dirty="0" smtClean="0">
                <a:solidFill>
                  <a:srgbClr val="00B050"/>
                </a:solidFill>
                <a:latin typeface="Comic Sans MS" pitchFamily="66" charset="0"/>
              </a:rPr>
              <a:t/>
            </a:r>
            <a:br>
              <a:rPr lang="es-MX" sz="2800" dirty="0" smtClean="0">
                <a:solidFill>
                  <a:srgbClr val="00B050"/>
                </a:solidFill>
                <a:latin typeface="Comic Sans MS" pitchFamily="66" charset="0"/>
              </a:rPr>
            </a:br>
            <a:r>
              <a:rPr lang="es-MX" sz="2800" dirty="0" smtClean="0">
                <a:solidFill>
                  <a:srgbClr val="00B050"/>
                </a:solidFill>
                <a:latin typeface="Comic Sans MS" pitchFamily="66" charset="0"/>
              </a:rPr>
              <a:t/>
            </a:r>
            <a:br>
              <a:rPr lang="es-MX" sz="2800" dirty="0" smtClean="0">
                <a:solidFill>
                  <a:srgbClr val="00B050"/>
                </a:solidFill>
                <a:latin typeface="Comic Sans MS" pitchFamily="66" charset="0"/>
              </a:rPr>
            </a:br>
            <a:r>
              <a:rPr lang="es-MX" sz="2800" dirty="0" smtClean="0">
                <a:solidFill>
                  <a:schemeClr val="bg1"/>
                </a:solidFill>
                <a:latin typeface="Comic Sans MS" pitchFamily="66" charset="0"/>
              </a:rPr>
              <a:t>maestro: German Rogelio González real.</a:t>
            </a:r>
            <a:br>
              <a:rPr lang="es-MX" sz="2800" dirty="0" smtClean="0">
                <a:solidFill>
                  <a:schemeClr val="bg1"/>
                </a:solidFill>
                <a:latin typeface="Comic Sans MS" pitchFamily="66" charset="0"/>
              </a:rPr>
            </a:br>
            <a:r>
              <a:rPr lang="es-MX" sz="2800" dirty="0">
                <a:solidFill>
                  <a:srgbClr val="00B050"/>
                </a:solidFill>
              </a:rPr>
              <a:t/>
            </a:r>
            <a:br>
              <a:rPr lang="es-MX" sz="2800" dirty="0">
                <a:solidFill>
                  <a:srgbClr val="00B050"/>
                </a:solidFill>
              </a:rPr>
            </a:br>
            <a:endParaRPr lang="es-MX" sz="5400" dirty="0"/>
          </a:p>
        </p:txBody>
      </p:sp>
      <p:sp>
        <p:nvSpPr>
          <p:cNvPr id="3" name="2 Subtítulo"/>
          <p:cNvSpPr>
            <a:spLocks noGrp="1"/>
          </p:cNvSpPr>
          <p:nvPr>
            <p:ph type="subTitle" idx="1"/>
          </p:nvPr>
        </p:nvSpPr>
        <p:spPr>
          <a:xfrm>
            <a:off x="0" y="-3123"/>
            <a:ext cx="9144000" cy="1487907"/>
          </a:xfrm>
        </p:spPr>
        <p:txBody>
          <a:bodyPr>
            <a:noAutofit/>
          </a:bodyPr>
          <a:lstStyle/>
          <a:p>
            <a:pPr algn="ctr"/>
            <a:r>
              <a:rPr lang="es-MX" sz="11500" dirty="0" smtClean="0">
                <a:latin typeface="Algerian" pitchFamily="82" charset="0"/>
              </a:rPr>
              <a:t>portafolio</a:t>
            </a:r>
            <a:endParaRPr lang="es-MX" sz="13800" dirty="0">
              <a:latin typeface="Algerian" pitchFamily="82" charset="0"/>
            </a:endParaRPr>
          </a:p>
        </p:txBody>
      </p:sp>
    </p:spTree>
    <p:extLst>
      <p:ext uri="{BB962C8B-B14F-4D97-AF65-F5344CB8AC3E}">
        <p14:creationId xmlns="" xmlns:p14="http://schemas.microsoft.com/office/powerpoint/2010/main" val="115948156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3600" dirty="0" smtClean="0">
                <a:solidFill>
                  <a:srgbClr val="00B0F0"/>
                </a:solidFill>
                <a:latin typeface="Algerian" pitchFamily="82" charset="0"/>
              </a:rPr>
              <a:t>LA GRAN DEPRESIÓN, Y SUS  EFECTOS EN LA SOCIEDAD Y LA ECONOMIA MUNDIAL.</a:t>
            </a:r>
            <a:endParaRPr lang="es-MX" sz="3600" dirty="0">
              <a:solidFill>
                <a:srgbClr val="00B0F0"/>
              </a:solidFill>
              <a:latin typeface="Algerian" pitchFamily="82" charset="0"/>
            </a:endParaRPr>
          </a:p>
        </p:txBody>
      </p:sp>
      <p:sp>
        <p:nvSpPr>
          <p:cNvPr id="3" name="2 Marcador de contenido"/>
          <p:cNvSpPr>
            <a:spLocks noGrp="1"/>
          </p:cNvSpPr>
          <p:nvPr>
            <p:ph idx="1"/>
          </p:nvPr>
        </p:nvSpPr>
        <p:spPr>
          <a:xfrm>
            <a:off x="395536" y="1124744"/>
            <a:ext cx="8748464" cy="5616624"/>
          </a:xfrm>
        </p:spPr>
        <p:txBody>
          <a:bodyPr>
            <a:normAutofit lnSpcReduction="10000"/>
          </a:bodyPr>
          <a:lstStyle/>
          <a:p>
            <a:r>
              <a:rPr lang="es-MX" dirty="0" smtClean="0">
                <a:solidFill>
                  <a:srgbClr val="99CCFF"/>
                </a:solidFill>
              </a:rPr>
              <a:t>En 1969 tuvo lugar de Estados Unidos de América tuvo una gran crisis económica con una grave repercusión en gran parte del mundo.</a:t>
            </a:r>
          </a:p>
          <a:p>
            <a:r>
              <a:rPr lang="es-MX" dirty="0" smtClean="0">
                <a:solidFill>
                  <a:srgbClr val="99CCFF"/>
                </a:solidFill>
              </a:rPr>
              <a:t>Los años veinte fueron en Estados Unidos  de América de crecimiento económico y aumento de la productividad. Pero los beneficios se observan del  crecimiento de las ganancias que los empresarios obtenían, mientras que  los salarios de los trabajadores encontraban  con los recursos, para resolver todo lo que se producía; además , la gente se endeudaba cada vez mas con los créditos que solicitaban a los bancos…</a:t>
            </a:r>
            <a:endParaRPr lang="es-MX" dirty="0">
              <a:solidFill>
                <a:srgbClr val="99CCFF"/>
              </a:solidFill>
            </a:endParaRPr>
          </a:p>
        </p:txBody>
      </p:sp>
    </p:spTree>
    <p:extLst>
      <p:ext uri="{BB962C8B-B14F-4D97-AF65-F5344CB8AC3E}">
        <p14:creationId xmlns="" xmlns:p14="http://schemas.microsoft.com/office/powerpoint/2010/main" val="1972335632"/>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799009" cy="1543096"/>
          </a:xfrm>
        </p:spPr>
        <p:txBody>
          <a:bodyPr/>
          <a:lstStyle/>
          <a:p>
            <a:r>
              <a:rPr lang="es-MX" dirty="0" smtClean="0">
                <a:solidFill>
                  <a:srgbClr val="FFFF99"/>
                </a:solidFill>
                <a:latin typeface="Algerian" pitchFamily="82" charset="0"/>
              </a:rPr>
              <a:t>*socialismo, nacional-socialismo y fascismo…</a:t>
            </a:r>
            <a:endParaRPr lang="es-MX" dirty="0">
              <a:solidFill>
                <a:srgbClr val="FFFF99"/>
              </a:solidFill>
              <a:latin typeface="Algerian" pitchFamily="82" charset="0"/>
            </a:endParaRPr>
          </a:p>
        </p:txBody>
      </p:sp>
      <p:sp>
        <p:nvSpPr>
          <p:cNvPr id="3" name="2 Marcador de contenido"/>
          <p:cNvSpPr>
            <a:spLocks noGrp="1"/>
          </p:cNvSpPr>
          <p:nvPr>
            <p:ph idx="1"/>
          </p:nvPr>
        </p:nvSpPr>
        <p:spPr>
          <a:xfrm>
            <a:off x="323528" y="1196752"/>
            <a:ext cx="8820472" cy="5661248"/>
          </a:xfrm>
        </p:spPr>
        <p:txBody>
          <a:bodyPr/>
          <a:lstStyle/>
          <a:p>
            <a:r>
              <a:rPr lang="es-MX" dirty="0" smtClean="0">
                <a:solidFill>
                  <a:srgbClr val="FFFFCC"/>
                </a:solidFill>
              </a:rPr>
              <a:t>Durante el periodo de las guerras tuvo lograr un avance y consolidación del movimiento obrero. El triunfo de la revolución rusa y el establecimiento del primer régimen socialista con la conformación de la </a:t>
            </a:r>
            <a:r>
              <a:rPr lang="es-MX" sz="2000" dirty="0" smtClean="0">
                <a:solidFill>
                  <a:srgbClr val="FFFFCC"/>
                </a:solidFill>
              </a:rPr>
              <a:t>URSS </a:t>
            </a:r>
            <a:r>
              <a:rPr lang="es-MX" dirty="0" smtClean="0">
                <a:solidFill>
                  <a:srgbClr val="FFFFCC"/>
                </a:solidFill>
              </a:rPr>
              <a:t> ponían de manifiesto que el socialismo podría ser más que ideas y concretarse en un régimen político .</a:t>
            </a:r>
          </a:p>
          <a:p>
            <a:r>
              <a:rPr lang="es-MX" dirty="0" smtClean="0">
                <a:solidFill>
                  <a:srgbClr val="FFFFCC"/>
                </a:solidFill>
              </a:rPr>
              <a:t>Creció en el mundo el número de partidos que tenían en las ideas socialistas un fundamento, así como la cantidad  de aliados.</a:t>
            </a:r>
            <a:endParaRPr lang="es-MX" dirty="0">
              <a:solidFill>
                <a:srgbClr val="FFFFCC"/>
              </a:solidFill>
            </a:endParaRPr>
          </a:p>
        </p:txBody>
      </p:sp>
    </p:spTree>
    <p:extLst>
      <p:ext uri="{BB962C8B-B14F-4D97-AF65-F5344CB8AC3E}">
        <p14:creationId xmlns="" xmlns:p14="http://schemas.microsoft.com/office/powerpoint/2010/main" val="119541203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chemeClr val="accent6"/>
                </a:solidFill>
                <a:latin typeface="Algerian" pitchFamily="82" charset="0"/>
              </a:rPr>
              <a:t>Democracia liberal y estado de bienestar.</a:t>
            </a:r>
            <a:endParaRPr lang="es-MX" dirty="0">
              <a:solidFill>
                <a:schemeClr val="accent6"/>
              </a:solidFill>
              <a:latin typeface="Algerian" pitchFamily="82" charset="0"/>
            </a:endParaRPr>
          </a:p>
        </p:txBody>
      </p:sp>
      <p:sp>
        <p:nvSpPr>
          <p:cNvPr id="3" name="2 Marcador de contenido"/>
          <p:cNvSpPr>
            <a:spLocks noGrp="1"/>
          </p:cNvSpPr>
          <p:nvPr>
            <p:ph idx="1"/>
          </p:nvPr>
        </p:nvSpPr>
        <p:spPr>
          <a:xfrm>
            <a:off x="323528" y="1484784"/>
            <a:ext cx="8820472" cy="5373216"/>
          </a:xfrm>
        </p:spPr>
        <p:txBody>
          <a:bodyPr/>
          <a:lstStyle/>
          <a:p>
            <a:r>
              <a:rPr lang="es-MX" dirty="0" smtClean="0">
                <a:solidFill>
                  <a:srgbClr val="FA8B38"/>
                </a:solidFill>
              </a:rPr>
              <a:t>Durante la Segunda mitad del siglo XIX, la democracia liberal se consolidó como régimen político  en Estados Unidos  de América y en casi toda Europa, y poco a poco se fue difundiendo también en otras regiones  del planeta, como América Latina y Japón.</a:t>
            </a:r>
          </a:p>
          <a:p>
            <a:r>
              <a:rPr lang="es-MX" dirty="0" smtClean="0">
                <a:solidFill>
                  <a:srgbClr val="FA8B38"/>
                </a:solidFill>
              </a:rPr>
              <a:t>La democracia liberal  fundamenta en las ideas de la industrialización , que promovía las libertades individuales y políticas garantizadas por la constitución y las leyes; la participación de los ciudadanos en la elección…</a:t>
            </a:r>
            <a:endParaRPr lang="es-MX" dirty="0">
              <a:solidFill>
                <a:srgbClr val="FA8B38"/>
              </a:solidFill>
            </a:endParaRPr>
          </a:p>
        </p:txBody>
      </p:sp>
    </p:spTree>
    <p:extLst>
      <p:ext uri="{BB962C8B-B14F-4D97-AF65-F5344CB8AC3E}">
        <p14:creationId xmlns="" xmlns:p14="http://schemas.microsoft.com/office/powerpoint/2010/main" val="345416395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Mapa.</a:t>
            </a:r>
            <a:endParaRPr lang="es-MX" dirty="0"/>
          </a:p>
        </p:txBody>
      </p:sp>
      <p:pic>
        <p:nvPicPr>
          <p:cNvPr id="4" name="3 Marcador de contenido" descr="mapa 00.png"/>
          <p:cNvPicPr>
            <a:picLocks noGrp="1" noChangeAspect="1"/>
          </p:cNvPicPr>
          <p:nvPr>
            <p:ph idx="1"/>
          </p:nvPr>
        </p:nvPicPr>
        <p:blipFill>
          <a:blip r:embed="rId2" cstate="print"/>
          <a:stretch>
            <a:fillRect/>
          </a:stretch>
        </p:blipFill>
        <p:spPr>
          <a:xfrm>
            <a:off x="990600" y="2308225"/>
            <a:ext cx="7620000" cy="3524250"/>
          </a:xfrm>
        </p:spPr>
      </p:pic>
    </p:spTree>
    <p:extLst>
      <p:ext uri="{BB962C8B-B14F-4D97-AF65-F5344CB8AC3E}">
        <p14:creationId xmlns="" xmlns:p14="http://schemas.microsoft.com/office/powerpoint/2010/main" val="152018649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7200" dirty="0" smtClean="0">
                <a:solidFill>
                  <a:schemeClr val="bg2">
                    <a:lumMod val="60000"/>
                    <a:lumOff val="40000"/>
                  </a:schemeClr>
                </a:solidFill>
                <a:latin typeface="Algerian" pitchFamily="82" charset="0"/>
              </a:rPr>
              <a:t>Benito Mussolini.</a:t>
            </a:r>
            <a:endParaRPr lang="es-MX" sz="7200" dirty="0">
              <a:solidFill>
                <a:schemeClr val="bg2">
                  <a:lumMod val="60000"/>
                  <a:lumOff val="40000"/>
                </a:schemeClr>
              </a:solidFill>
              <a:latin typeface="Algerian" pitchFamily="82" charset="0"/>
            </a:endParaRPr>
          </a:p>
        </p:txBody>
      </p:sp>
      <p:sp>
        <p:nvSpPr>
          <p:cNvPr id="3" name="2 Marcador de contenido"/>
          <p:cNvSpPr>
            <a:spLocks noGrp="1"/>
          </p:cNvSpPr>
          <p:nvPr>
            <p:ph idx="1"/>
          </p:nvPr>
        </p:nvSpPr>
        <p:spPr>
          <a:xfrm>
            <a:off x="395536" y="1052736"/>
            <a:ext cx="8748464" cy="5805264"/>
          </a:xfrm>
        </p:spPr>
        <p:txBody>
          <a:bodyPr>
            <a:normAutofit fontScale="70000" lnSpcReduction="20000"/>
          </a:bodyPr>
          <a:lstStyle/>
          <a:p>
            <a:r>
              <a:rPr lang="es-MX" sz="3600" dirty="0"/>
              <a:t>Benito Mussolini (1883-1945), político italiano, jefe de gobierno y dictador (1922-1943), fundador del fascismo, llevó a Italia a su desastrosa intervención en la II Guerra Mundial junto al III Reich.</a:t>
            </a:r>
          </a:p>
          <a:p>
            <a:r>
              <a:rPr lang="es-MX" sz="3600" dirty="0"/>
              <a:t>Nació en Dovia di Predappio (provincia de Forlì) el 29 de julio de 1883, y era hijo de un herrero que le vinculó desde su juventud al socialismo. Militante del Partido Socialista Italiano (PSI) a partir de 1900, un año después obtuvo el título de maestro de escuela, pero en 1902 huyó a Suiza para evitar cumplir el servicio militar. Regresó a su país en 1904 y se dedicó a la enseñanza durante cinco años, periodo tras el cual se instaló en Trento para trabajar como periodista, llegando a dirigir un semanario (</a:t>
            </a:r>
            <a:r>
              <a:rPr lang="es-MX" sz="3600" i="1" dirty="0"/>
              <a:t>L’avvenire del Lavoratore</a:t>
            </a:r>
            <a:r>
              <a:rPr lang="es-MX" sz="3600" dirty="0"/>
              <a:t>). Contrajo matrimonio con Rachele Guidi en 1910, unión de la cual nacerían cinco hijos. De regreso a su provincia natal, en concreto a la capital, Forlì, pasó a dirigir la federación socialista provincial, así como el semanario </a:t>
            </a:r>
            <a:r>
              <a:rPr lang="es-MX" sz="3600" i="1" dirty="0"/>
              <a:t>La Lotta di Classe</a:t>
            </a:r>
            <a:r>
              <a:rPr lang="es-MX" sz="3600" dirty="0" smtClean="0"/>
              <a:t>.</a:t>
            </a:r>
            <a:endParaRPr lang="es-MX" sz="3600" dirty="0"/>
          </a:p>
        </p:txBody>
      </p:sp>
    </p:spTree>
    <p:extLst>
      <p:ext uri="{BB962C8B-B14F-4D97-AF65-F5344CB8AC3E}">
        <p14:creationId xmlns="" xmlns:p14="http://schemas.microsoft.com/office/powerpoint/2010/main" val="242135092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628800"/>
          </a:xfrm>
        </p:spPr>
        <p:style>
          <a:lnRef idx="0">
            <a:scrgbClr r="0" g="0" b="0"/>
          </a:lnRef>
          <a:fillRef idx="1002">
            <a:schemeClr val="dk2"/>
          </a:fillRef>
          <a:effectRef idx="0">
            <a:scrgbClr r="0" g="0" b="0"/>
          </a:effectRef>
          <a:fontRef idx="major"/>
        </p:style>
        <p:txBody>
          <a:bodyPr/>
          <a:lstStyle/>
          <a:p>
            <a:r>
              <a:rPr lang="es-MX" sz="6600" dirty="0" smtClean="0">
                <a:solidFill>
                  <a:schemeClr val="bg2">
                    <a:lumMod val="60000"/>
                    <a:lumOff val="40000"/>
                  </a:schemeClr>
                </a:solidFill>
                <a:latin typeface="Algerian" pitchFamily="82" charset="0"/>
              </a:rPr>
              <a:t>Benito Mussolini.</a:t>
            </a:r>
            <a:endParaRPr lang="es-MX" sz="6600" dirty="0">
              <a:solidFill>
                <a:schemeClr val="bg2">
                  <a:lumMod val="60000"/>
                  <a:lumOff val="40000"/>
                </a:schemeClr>
              </a:solidFill>
              <a:latin typeface="Algerian" pitchFamily="82" charset="0"/>
            </a:endParaRPr>
          </a:p>
        </p:txBody>
      </p:sp>
      <p:pic>
        <p:nvPicPr>
          <p:cNvPr id="4" name="3 Marcador de contenido"/>
          <p:cNvPicPr>
            <a:picLocks noGrp="1"/>
          </p:cNvPicPr>
          <p:nvPr>
            <p:ph idx="1"/>
          </p:nvPr>
        </p:nvPicPr>
        <p:blipFill>
          <a:blip r:embed="rId2" cstate="print"/>
          <a:stretch>
            <a:fillRect/>
          </a:stretch>
        </p:blipFill>
        <p:spPr>
          <a:xfrm>
            <a:off x="1043608" y="1628800"/>
            <a:ext cx="6984776" cy="5040560"/>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77168876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s-MX" dirty="0"/>
          </a:p>
        </p:txBody>
      </p:sp>
      <p:pic>
        <p:nvPicPr>
          <p:cNvPr id="4" name="3 Marcador de contenido" descr="0202.jpg"/>
          <p:cNvPicPr>
            <a:picLocks noGrp="1" noChangeAspect="1"/>
          </p:cNvPicPr>
          <p:nvPr>
            <p:ph idx="1"/>
          </p:nvPr>
        </p:nvPicPr>
        <p:blipFill>
          <a:blip r:embed="rId2" cstate="print"/>
          <a:stretch>
            <a:fillRect/>
          </a:stretch>
        </p:blipFill>
        <p:spPr>
          <a:xfrm>
            <a:off x="2483768" y="1700808"/>
            <a:ext cx="3672408" cy="4772266"/>
          </a:xfrm>
        </p:spPr>
      </p:pic>
    </p:spTree>
    <p:extLst>
      <p:ext uri="{BB962C8B-B14F-4D97-AF65-F5344CB8AC3E}">
        <p14:creationId xmlns="" xmlns:p14="http://schemas.microsoft.com/office/powerpoint/2010/main" val="349356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s-MX" dirty="0"/>
          </a:p>
        </p:txBody>
      </p:sp>
      <p:pic>
        <p:nvPicPr>
          <p:cNvPr id="4" name="3 Marcador de contenido" descr="053.jpg"/>
          <p:cNvPicPr>
            <a:picLocks noGrp="1" noChangeAspect="1"/>
          </p:cNvPicPr>
          <p:nvPr>
            <p:ph idx="1"/>
          </p:nvPr>
        </p:nvPicPr>
        <p:blipFill>
          <a:blip r:embed="rId2" cstate="print"/>
          <a:stretch>
            <a:fillRect/>
          </a:stretch>
        </p:blipFill>
        <p:spPr>
          <a:xfrm>
            <a:off x="1187624" y="2204864"/>
            <a:ext cx="7056784" cy="3851829"/>
          </a:xfrm>
        </p:spPr>
      </p:pic>
    </p:spTree>
    <p:extLst>
      <p:ext uri="{BB962C8B-B14F-4D97-AF65-F5344CB8AC3E}">
        <p14:creationId xmlns="" xmlns:p14="http://schemas.microsoft.com/office/powerpoint/2010/main" val="809254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style>
          <a:lnRef idx="0">
            <a:scrgbClr r="0" g="0" b="0"/>
          </a:lnRef>
          <a:fillRef idx="1002">
            <a:schemeClr val="dk1"/>
          </a:fillRef>
          <a:effectRef idx="0">
            <a:scrgbClr r="0" g="0" b="0"/>
          </a:effectRef>
          <a:fontRef idx="major"/>
        </p:style>
        <p:txBody>
          <a:bodyPr>
            <a:noAutofit/>
          </a:bodyPr>
          <a:lstStyle/>
          <a:p>
            <a:pPr>
              <a:buFont typeface="Wingdings" pitchFamily="2" charset="2"/>
              <a:buChar char="v"/>
            </a:pPr>
            <a:r>
              <a:rPr lang="es-MX" sz="9600" dirty="0" smtClean="0">
                <a:latin typeface="Algerian" pitchFamily="82" charset="0"/>
              </a:rPr>
              <a:t>Conflictos armados y la guerra fría…</a:t>
            </a:r>
            <a:endParaRPr lang="es-MX" sz="9600" dirty="0">
              <a:latin typeface="Algerian" pitchFamily="82" charset="0"/>
            </a:endParaRPr>
          </a:p>
        </p:txBody>
      </p:sp>
    </p:spTree>
    <p:extLst>
      <p:ext uri="{BB962C8B-B14F-4D97-AF65-F5344CB8AC3E}">
        <p14:creationId xmlns="" xmlns:p14="http://schemas.microsoft.com/office/powerpoint/2010/main" val="217417630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3600" dirty="0" smtClean="0">
                <a:solidFill>
                  <a:srgbClr val="00FF99"/>
                </a:solidFill>
                <a:latin typeface="Algerian" pitchFamily="82" charset="0"/>
              </a:rPr>
              <a:t>LA SEGUNDA GUERRA MUNDIAL Y SUS CONSECUENCIAS.</a:t>
            </a:r>
            <a:endParaRPr lang="es-MX" sz="3600" dirty="0">
              <a:solidFill>
                <a:srgbClr val="00FF99"/>
              </a:solidFill>
              <a:latin typeface="Algerian" pitchFamily="82" charset="0"/>
            </a:endParaRPr>
          </a:p>
        </p:txBody>
      </p:sp>
      <p:sp>
        <p:nvSpPr>
          <p:cNvPr id="3" name="2 Marcador de contenido"/>
          <p:cNvSpPr>
            <a:spLocks noGrp="1"/>
          </p:cNvSpPr>
          <p:nvPr>
            <p:ph idx="1"/>
          </p:nvPr>
        </p:nvSpPr>
        <p:spPr>
          <a:xfrm>
            <a:off x="323528" y="1124744"/>
            <a:ext cx="8820472" cy="5733256"/>
          </a:xfrm>
        </p:spPr>
        <p:txBody>
          <a:bodyPr>
            <a:normAutofit fontScale="92500" lnSpcReduction="10000"/>
          </a:bodyPr>
          <a:lstStyle/>
          <a:p>
            <a:pPr>
              <a:buFont typeface="Wingdings" pitchFamily="2" charset="2"/>
              <a:buChar char="q"/>
            </a:pPr>
            <a:r>
              <a:rPr lang="es-MX" dirty="0" smtClean="0">
                <a:solidFill>
                  <a:srgbClr val="A3FFDA"/>
                </a:solidFill>
                <a:latin typeface="Aparajita" pitchFamily="34" charset="0"/>
                <a:cs typeface="Aparajita" pitchFamily="34" charset="0"/>
              </a:rPr>
              <a:t>Aparte de las causas de la segunda guerra mundial está en las disputas territoriales, económicas y políticas que no fueron resueltas al terminar la primera guerra mundial, en el trato de Versalles que provocó gran inconformidad en Alemania; en  la propia de presión económica mundial;  y en la política expansionista de los Estados fascistas de Alemania Italia y Japón.</a:t>
            </a:r>
          </a:p>
          <a:p>
            <a:pPr>
              <a:buFont typeface="Wingdings" pitchFamily="2" charset="2"/>
              <a:buChar char="q"/>
            </a:pPr>
            <a:r>
              <a:rPr lang="es-MX" dirty="0" smtClean="0">
                <a:solidFill>
                  <a:srgbClr val="A3FFDA"/>
                </a:solidFill>
                <a:latin typeface="Aparajita" pitchFamily="34" charset="0"/>
                <a:cs typeface="Aparajita" pitchFamily="34" charset="0"/>
              </a:rPr>
              <a:t>Hacia 1930, la situación en Europa era de gran tensión debido a las dictaduras que ya se habían establecido. Países como Italia, Alemania y Japón exaltaban el nacionalismo entre sus pueblos y sus gobiernos consideraban como desarrollo al expansionismo territorial… </a:t>
            </a:r>
          </a:p>
        </p:txBody>
      </p:sp>
    </p:spTree>
    <p:extLst>
      <p:ext uri="{BB962C8B-B14F-4D97-AF65-F5344CB8AC3E}">
        <p14:creationId xmlns="" xmlns:p14="http://schemas.microsoft.com/office/powerpoint/2010/main" val="1747771648"/>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12776"/>
          </a:xfrm>
        </p:spPr>
        <p:txBody>
          <a:bodyPr/>
          <a:lstStyle/>
          <a:p>
            <a:pPr algn="ctr"/>
            <a:r>
              <a:rPr lang="es-MX" sz="4800" dirty="0" smtClean="0">
                <a:solidFill>
                  <a:srgbClr val="00B0F0"/>
                </a:solidFill>
              </a:rPr>
              <a:t>El mundo entre 1920-1960</a:t>
            </a:r>
            <a:endParaRPr lang="es-MX" sz="4800" dirty="0">
              <a:solidFill>
                <a:srgbClr val="00B0F0"/>
              </a:solidFill>
            </a:endParaRPr>
          </a:p>
        </p:txBody>
      </p:sp>
      <p:pic>
        <p:nvPicPr>
          <p:cNvPr id="4" name="3 Marcador de contenido"/>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36712"/>
            <a:ext cx="9144000" cy="6021288"/>
          </a:xfrm>
        </p:spPr>
      </p:pic>
    </p:spTree>
    <p:extLst>
      <p:ext uri="{BB962C8B-B14F-4D97-AF65-F5344CB8AC3E}">
        <p14:creationId xmlns="" xmlns:p14="http://schemas.microsoft.com/office/powerpoint/2010/main" val="253592740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rgbClr val="FF0066"/>
                </a:solidFill>
                <a:latin typeface="Algerian" pitchFamily="82" charset="0"/>
              </a:rPr>
              <a:t>Consecuencias de la guerra:</a:t>
            </a:r>
            <a:endParaRPr lang="es-MX" dirty="0">
              <a:solidFill>
                <a:srgbClr val="FF0066"/>
              </a:solidFill>
              <a:latin typeface="Algerian" pitchFamily="82" charset="0"/>
            </a:endParaRPr>
          </a:p>
        </p:txBody>
      </p:sp>
      <p:sp>
        <p:nvSpPr>
          <p:cNvPr id="3" name="2 Marcador de contenido"/>
          <p:cNvSpPr>
            <a:spLocks noGrp="1"/>
          </p:cNvSpPr>
          <p:nvPr>
            <p:ph idx="1"/>
          </p:nvPr>
        </p:nvSpPr>
        <p:spPr>
          <a:xfrm>
            <a:off x="323528" y="836712"/>
            <a:ext cx="8820472" cy="6021288"/>
          </a:xfrm>
        </p:spPr>
        <p:txBody>
          <a:bodyPr>
            <a:normAutofit fontScale="92500" lnSpcReduction="10000"/>
          </a:bodyPr>
          <a:lstStyle/>
          <a:p>
            <a:r>
              <a:rPr lang="es-MX" dirty="0" smtClean="0">
                <a:solidFill>
                  <a:srgbClr val="FF3B8A"/>
                </a:solidFill>
                <a:latin typeface="Aparajita" pitchFamily="34" charset="0"/>
                <a:cs typeface="Aparajita" pitchFamily="34" charset="0"/>
              </a:rPr>
              <a:t>Alemania desaparece como estados y se divide en cuatro personas de ocupación: francesa británica, americana y soviética; la ciudad de  Berlín es fragmentada de esta misma manera y en 1949 fundan los norteamericanos la Republica General Alemania en occidente; al oriente los soviéticos crean la republica democrática Alemana. Finlandia, Hungría y Rumania ceden territorios a los aliados. Italia pierde sus colonias y Japón es gobernado por militares estadounidenses.</a:t>
            </a:r>
          </a:p>
          <a:p>
            <a:r>
              <a:rPr lang="es-MX" dirty="0" smtClean="0">
                <a:solidFill>
                  <a:srgbClr val="FF3B8A"/>
                </a:solidFill>
                <a:latin typeface="Aparajita" pitchFamily="34" charset="0"/>
                <a:cs typeface="Aparajita" pitchFamily="34" charset="0"/>
              </a:rPr>
              <a:t>Se divide en el mundo en dos bloques: capitalismo, y socialismo, serán protagonistas de la llamada “Guerra Fría” y cuya competencia hegemonía los llevara a una carrera armamentista…  </a:t>
            </a:r>
            <a:endParaRPr lang="es-MX" dirty="0">
              <a:solidFill>
                <a:srgbClr val="FF3B8A"/>
              </a:solidFill>
              <a:latin typeface="Aparajita" pitchFamily="34" charset="0"/>
              <a:cs typeface="Aparajita" pitchFamily="34" charset="0"/>
            </a:endParaRPr>
          </a:p>
        </p:txBody>
      </p:sp>
    </p:spTree>
    <p:extLst>
      <p:ext uri="{BB962C8B-B14F-4D97-AF65-F5344CB8AC3E}">
        <p14:creationId xmlns="" xmlns:p14="http://schemas.microsoft.com/office/powerpoint/2010/main" val="1122454998"/>
      </p:ext>
    </p:extLst>
  </p:cSld>
  <p:clrMapOvr>
    <a:masterClrMapping/>
  </p:clrMapOvr>
  <mc:AlternateContent xmlns:mc="http://schemas.openxmlformats.org/markup-compatibility/2006">
    <mc:Choice xmlns=""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1"/>
            <a:ext cx="8812863" cy="1426464"/>
          </a:xfrm>
        </p:spPr>
        <p:txBody>
          <a:bodyPr/>
          <a:lstStyle/>
          <a:p>
            <a:r>
              <a:rPr lang="es-MX" dirty="0" smtClean="0">
                <a:solidFill>
                  <a:srgbClr val="008080"/>
                </a:solidFill>
                <a:latin typeface="Algerian" pitchFamily="82" charset="0"/>
              </a:rPr>
              <a:t>La guerra en Europa hasta 1942</a:t>
            </a:r>
            <a:endParaRPr lang="es-MX" dirty="0">
              <a:solidFill>
                <a:srgbClr val="008080"/>
              </a:solidFill>
              <a:latin typeface="Algerian" pitchFamily="82" charset="0"/>
            </a:endParaRPr>
          </a:p>
        </p:txBody>
      </p:sp>
      <p:sp>
        <p:nvSpPr>
          <p:cNvPr id="3" name="2 Marcador de contenido"/>
          <p:cNvSpPr>
            <a:spLocks noGrp="1"/>
          </p:cNvSpPr>
          <p:nvPr>
            <p:ph idx="1"/>
          </p:nvPr>
        </p:nvSpPr>
        <p:spPr>
          <a:xfrm>
            <a:off x="395536" y="1124744"/>
            <a:ext cx="8748464" cy="5733256"/>
          </a:xfrm>
        </p:spPr>
        <p:txBody>
          <a:bodyPr>
            <a:normAutofit fontScale="77500" lnSpcReduction="20000"/>
          </a:bodyPr>
          <a:lstStyle/>
          <a:p>
            <a:r>
              <a:rPr lang="es-ES" i="1" dirty="0" smtClean="0"/>
              <a:t>Gran Guerra</a:t>
            </a:r>
            <a:r>
              <a:rPr lang="es-ES" dirty="0" smtClean="0"/>
              <a:t> o </a:t>
            </a:r>
            <a:r>
              <a:rPr lang="es-ES" i="1" dirty="0" smtClean="0"/>
              <a:t>Gran Guerra Europea</a:t>
            </a:r>
            <a:r>
              <a:rPr lang="es-ES" dirty="0" smtClean="0"/>
              <a:t> son formas historiográficas convencionales para designar, por antonomasia, a la </a:t>
            </a:r>
            <a:r>
              <a:rPr lang="es-ES" dirty="0" smtClean="0">
                <a:hlinkClick r:id="rId2" tooltip="Primera Guerra Mundial"/>
              </a:rPr>
              <a:t>Primera Guerra Mundial</a:t>
            </a:r>
            <a:r>
              <a:rPr lang="es-ES" dirty="0" smtClean="0"/>
              <a:t> (1914-1918). </a:t>
            </a:r>
            <a:r>
              <a:rPr lang="es-ES" dirty="0" err="1" smtClean="0"/>
              <a:t>Despues</a:t>
            </a:r>
            <a:r>
              <a:rPr lang="es-ES" dirty="0" smtClean="0"/>
              <a:t> de que se a cabo la 1 guerra mundial hubieron muchos tratados de paz (especialmente el </a:t>
            </a:r>
            <a:r>
              <a:rPr lang="es-ES" i="1" dirty="0" smtClean="0">
                <a:hlinkClick r:id="rId3" tooltip="Tratado de Versalles"/>
              </a:rPr>
              <a:t>Tratado de Versalles</a:t>
            </a:r>
            <a:r>
              <a:rPr lang="es-ES" dirty="0" smtClean="0"/>
              <a:t>, 1918) establecieron un sistema internacional de </a:t>
            </a:r>
            <a:r>
              <a:rPr lang="es-ES" i="1" dirty="0" smtClean="0">
                <a:hlinkClick r:id="rId4" tooltip="Seguridad colectiva"/>
              </a:rPr>
              <a:t>seguridad colectiva</a:t>
            </a:r>
            <a:r>
              <a:rPr lang="es-ES" dirty="0" smtClean="0"/>
              <a:t> basado en los </a:t>
            </a:r>
            <a:r>
              <a:rPr lang="es-ES" dirty="0" smtClean="0">
                <a:hlinkClick r:id="rId5" tooltip="Catorce Puntos"/>
              </a:rPr>
              <a:t>Catorce Puntos</a:t>
            </a:r>
            <a:r>
              <a:rPr lang="es-ES" dirty="0" smtClean="0"/>
              <a:t> de Wilson y la </a:t>
            </a:r>
            <a:r>
              <a:rPr lang="es-ES" dirty="0" smtClean="0">
                <a:hlinkClick r:id="rId6" tooltip="Sociedad de Naciones"/>
              </a:rPr>
              <a:t>Sociedad de Naciones</a:t>
            </a:r>
            <a:r>
              <a:rPr lang="es-ES" dirty="0" smtClean="0"/>
              <a:t>, iniciando un periodo interpretado historiográficamente como </a:t>
            </a:r>
            <a:r>
              <a:rPr lang="es-ES" dirty="0" smtClean="0">
                <a:hlinkClick r:id="rId7" tooltip="Decadencia"/>
              </a:rPr>
              <a:t>decadencia</a:t>
            </a:r>
            <a:r>
              <a:rPr lang="es-ES" dirty="0" smtClean="0"/>
              <a:t>, </a:t>
            </a:r>
            <a:r>
              <a:rPr lang="es-ES" dirty="0" smtClean="0">
                <a:hlinkClick r:id="rId8" tooltip="Declive europeo (aún no redactado)"/>
              </a:rPr>
              <a:t>declive europeo</a:t>
            </a:r>
            <a:r>
              <a:rPr lang="es-ES" dirty="0" smtClean="0"/>
              <a:t> o </a:t>
            </a:r>
            <a:r>
              <a:rPr lang="es-ES" i="1" dirty="0" smtClean="0">
                <a:hlinkClick r:id="rId9" tooltip="La Decadencia de Occidente (aún no redactado)"/>
              </a:rPr>
              <a:t>La Decadencia de Occidente</a:t>
            </a:r>
            <a:r>
              <a:rPr lang="es-ES" dirty="0" smtClean="0"/>
              <a:t>, según </a:t>
            </a:r>
            <a:r>
              <a:rPr lang="es-ES" dirty="0" err="1" smtClean="0">
                <a:hlinkClick r:id="rId10" tooltip="Oswald Spengler"/>
              </a:rPr>
              <a:t>Oswald</a:t>
            </a:r>
            <a:r>
              <a:rPr lang="es-ES" dirty="0" smtClean="0">
                <a:hlinkClick r:id="rId10" tooltip="Oswald Spengler"/>
              </a:rPr>
              <a:t> </a:t>
            </a:r>
            <a:r>
              <a:rPr lang="es-ES" dirty="0" err="1" smtClean="0">
                <a:hlinkClick r:id="rId10" tooltip="Oswald Spengler"/>
              </a:rPr>
              <a:t>Spengler</a:t>
            </a:r>
            <a:r>
              <a:rPr lang="es-ES" dirty="0" smtClean="0"/>
              <a:t> (véase </a:t>
            </a:r>
            <a:r>
              <a:rPr lang="es-ES" dirty="0" smtClean="0">
                <a:hlinkClick r:id="rId11" tooltip="Edad Contemporánea"/>
              </a:rPr>
              <a:t>Edad </a:t>
            </a:r>
            <a:r>
              <a:rPr lang="es-ES" dirty="0" err="1" smtClean="0">
                <a:hlinkClick r:id="rId11" tooltip="Edad Contemporánea"/>
              </a:rPr>
              <a:t>Contemporánea#Empequeñecimiento</a:t>
            </a:r>
            <a:r>
              <a:rPr lang="es-ES" dirty="0" smtClean="0">
                <a:hlinkClick r:id="rId11" tooltip="Edad Contemporánea"/>
              </a:rPr>
              <a:t> de Europa y protagonismo de nuevos espacios: Asia y América.</a:t>
            </a:r>
            <a:r>
              <a:rPr lang="es-ES" dirty="0" smtClean="0"/>
              <a:t>).</a:t>
            </a:r>
          </a:p>
          <a:p>
            <a:r>
              <a:rPr lang="es-ES" dirty="0" smtClean="0"/>
              <a:t>La expresión </a:t>
            </a:r>
            <a:r>
              <a:rPr lang="es-ES" dirty="0" smtClean="0">
                <a:hlinkClick r:id="rId12" tooltip="Guerra Civil Europea"/>
              </a:rPr>
              <a:t>Guerra Civil Europea</a:t>
            </a:r>
            <a:r>
              <a:rPr lang="es-ES" dirty="0" smtClean="0"/>
              <a:t> es una forma historiográfica de designar al periodo 1914-1945 (véase también </a:t>
            </a:r>
            <a:r>
              <a:rPr lang="es-ES" dirty="0" smtClean="0">
                <a:hlinkClick r:id="rId13" tooltip="Segunda Guerra de los Treinta Años"/>
              </a:rPr>
              <a:t>Segunda Guerra de los Treinta Años</a:t>
            </a:r>
            <a:r>
              <a:rPr lang="es-ES" dirty="0" smtClean="0"/>
              <a:t> y </a:t>
            </a:r>
            <a:r>
              <a:rPr lang="es-ES" dirty="0" smtClean="0">
                <a:hlinkClick r:id="rId14" tooltip="La crisis de los veinte años"/>
              </a:rPr>
              <a:t>La crisis de los veinte años</a:t>
            </a:r>
            <a:r>
              <a:rPr lang="es-ES" dirty="0" smtClean="0"/>
              <a:t>), intervalo en el que se incluyen también la </a:t>
            </a:r>
            <a:r>
              <a:rPr lang="es-ES" dirty="0" smtClean="0">
                <a:hlinkClick r:id="rId15" tooltip="Segunda Guerra Mundial"/>
              </a:rPr>
              <a:t>Segunda Guerra Mundial</a:t>
            </a:r>
            <a:r>
              <a:rPr lang="es-ES" dirty="0" smtClean="0"/>
              <a:t> y el </a:t>
            </a:r>
            <a:r>
              <a:rPr lang="es-ES" dirty="0" smtClean="0">
                <a:hlinkClick r:id="rId16" tooltip="Período de entreguerras"/>
              </a:rPr>
              <a:t>período de entreguerras</a:t>
            </a:r>
            <a:r>
              <a:rPr lang="es-ES" dirty="0" smtClean="0"/>
              <a:t>, con múltiples y complejos conflictos </a:t>
            </a:r>
            <a:r>
              <a:rPr lang="es-ES" dirty="0" err="1" smtClean="0"/>
              <a:t>intereuropeos</a:t>
            </a:r>
            <a:r>
              <a:rPr lang="es-ES" dirty="0" smtClean="0"/>
              <a:t>: </a:t>
            </a:r>
            <a:r>
              <a:rPr lang="es-ES" dirty="0" smtClean="0">
                <a:hlinkClick r:id="rId17" tooltip="Revolución rusa de 1917"/>
              </a:rPr>
              <a:t>revolución</a:t>
            </a:r>
            <a:r>
              <a:rPr lang="es-ES" dirty="0" smtClean="0"/>
              <a:t> y </a:t>
            </a:r>
            <a:r>
              <a:rPr lang="es-ES" dirty="0" smtClean="0">
                <a:hlinkClick r:id="rId18" tooltip="Guerra Civil Rusa"/>
              </a:rPr>
              <a:t>Guerra Civil Rusa</a:t>
            </a:r>
            <a:r>
              <a:rPr lang="es-ES" dirty="0" smtClean="0"/>
              <a:t>, </a:t>
            </a:r>
            <a:r>
              <a:rPr lang="es-ES" dirty="0" smtClean="0">
                <a:hlinkClick r:id="rId19" tooltip="Guerra Polaco-Soviética"/>
              </a:rPr>
              <a:t>Guerra Polaco-Soviética</a:t>
            </a:r>
            <a:r>
              <a:rPr lang="es-ES" dirty="0" smtClean="0"/>
              <a:t>, </a:t>
            </a:r>
            <a:r>
              <a:rPr lang="es-ES" dirty="0" smtClean="0">
                <a:hlinkClick r:id="rId20" tooltip="Guerra Civil Española"/>
              </a:rPr>
              <a:t>Guerra Civil Española</a:t>
            </a:r>
            <a:r>
              <a:rPr lang="es-ES" dirty="0" smtClean="0"/>
              <a:t>,</a:t>
            </a:r>
          </a:p>
          <a:p>
            <a:pPr>
              <a:buFont typeface="Wingdings" pitchFamily="2" charset="2"/>
              <a:buChar char="Ø"/>
            </a:pPr>
            <a:endParaRPr lang="es-MX" dirty="0" smtClean="0">
              <a:solidFill>
                <a:srgbClr val="00A6A2"/>
              </a:solidFill>
              <a:latin typeface="Aparajita" pitchFamily="34" charset="0"/>
              <a:cs typeface="Aparajita" pitchFamily="34" charset="0"/>
            </a:endParaRPr>
          </a:p>
        </p:txBody>
      </p:sp>
    </p:spTree>
    <p:extLst>
      <p:ext uri="{BB962C8B-B14F-4D97-AF65-F5344CB8AC3E}">
        <p14:creationId xmlns="" xmlns:p14="http://schemas.microsoft.com/office/powerpoint/2010/main" val="1497864910"/>
      </p:ext>
    </p:extLst>
  </p:cSld>
  <p:clrMapOvr>
    <a:masterClrMapping/>
  </p:clrMapOvr>
  <mc:AlternateContent xmlns:mc="http://schemas.openxmlformats.org/markup-compatibility/2006">
    <mc:Choice xmlns=""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426464"/>
          </a:xfrm>
        </p:spPr>
        <p:txBody>
          <a:bodyPr/>
          <a:lstStyle/>
          <a:p>
            <a:r>
              <a:rPr lang="es-MX" dirty="0" smtClean="0">
                <a:solidFill>
                  <a:srgbClr val="FF0000"/>
                </a:solidFill>
                <a:latin typeface="Algerian" pitchFamily="82" charset="0"/>
              </a:rPr>
              <a:t>Las potencias militares occidentales.</a:t>
            </a:r>
            <a:endParaRPr lang="es-MX" dirty="0">
              <a:solidFill>
                <a:srgbClr val="FF0000"/>
              </a:solidFill>
              <a:latin typeface="Algerian" pitchFamily="82" charset="0"/>
            </a:endParaRPr>
          </a:p>
        </p:txBody>
      </p:sp>
      <p:sp>
        <p:nvSpPr>
          <p:cNvPr id="3" name="2 Marcador de contenido"/>
          <p:cNvSpPr>
            <a:spLocks noGrp="1"/>
          </p:cNvSpPr>
          <p:nvPr>
            <p:ph idx="1"/>
          </p:nvPr>
        </p:nvSpPr>
        <p:spPr>
          <a:xfrm>
            <a:off x="323528" y="1196752"/>
            <a:ext cx="8820472" cy="5661248"/>
          </a:xfrm>
        </p:spPr>
        <p:txBody>
          <a:bodyPr>
            <a:normAutofit fontScale="70000" lnSpcReduction="20000"/>
          </a:bodyPr>
          <a:lstStyle/>
          <a:p>
            <a:pPr>
              <a:buFont typeface="Wingdings" pitchFamily="2" charset="2"/>
              <a:buChar char="§"/>
            </a:pPr>
            <a:r>
              <a:rPr lang="es-ES" dirty="0" smtClean="0"/>
              <a:t>La percepción de "traición" surge porque los Aliados occidentales promovían la </a:t>
            </a:r>
            <a:r>
              <a:rPr lang="es-ES" dirty="0" smtClean="0">
                <a:hlinkClick r:id="rId2" tooltip="Democracia"/>
              </a:rPr>
              <a:t>democracia</a:t>
            </a:r>
            <a:r>
              <a:rPr lang="es-ES" dirty="0" smtClean="0"/>
              <a:t> y el </a:t>
            </a:r>
            <a:r>
              <a:rPr lang="es-ES" dirty="0" smtClean="0">
                <a:hlinkClick r:id="rId3" tooltip="Derecho a la autodeterminación"/>
              </a:rPr>
              <a:t>derecho a la autodeterminación</a:t>
            </a:r>
            <a:r>
              <a:rPr lang="es-ES" dirty="0" smtClean="0"/>
              <a:t> mediante la firma </a:t>
            </a:r>
            <a:r>
              <a:rPr lang="es-ES" dirty="0" err="1" smtClean="0"/>
              <a:t>de</a:t>
            </a:r>
            <a:r>
              <a:rPr lang="es-ES" dirty="0" err="1" smtClean="0">
                <a:hlinkClick r:id="rId4" tooltip="Pacto"/>
              </a:rPr>
              <a:t>pactos</a:t>
            </a:r>
            <a:r>
              <a:rPr lang="es-ES" dirty="0" smtClean="0"/>
              <a:t> y la formación de alianzas militares antes y durante la Segunda Guerra Mundial, pero más tarde abandonaron aparentemente estos pactos, ya que, por ejemplo, aceptaron que la </a:t>
            </a:r>
            <a:r>
              <a:rPr lang="es-ES" dirty="0" smtClean="0">
                <a:hlinkClick r:id="rId5" tooltip="Alemania Nazi"/>
              </a:rPr>
              <a:t>Alemania Nazi</a:t>
            </a:r>
            <a:r>
              <a:rPr lang="es-ES" dirty="0" smtClean="0"/>
              <a:t> se anexase sectores de </a:t>
            </a:r>
            <a:r>
              <a:rPr lang="es-ES" dirty="0" smtClean="0">
                <a:hlinkClick r:id="rId6" tooltip="Checoslovaquia"/>
              </a:rPr>
              <a:t>Checoslovaquia</a:t>
            </a:r>
            <a:r>
              <a:rPr lang="es-ES" dirty="0" smtClean="0"/>
              <a:t> (</a:t>
            </a:r>
            <a:r>
              <a:rPr lang="es-ES" dirty="0" smtClean="0">
                <a:hlinkClick r:id="rId7" tooltip="Acuerdos de Múnich"/>
              </a:rPr>
              <a:t>Acuerdos de Múnich</a:t>
            </a:r>
            <a:r>
              <a:rPr lang="es-ES" dirty="0" smtClean="0"/>
              <a:t>) y abandonaron a sus aliados polacos durante la </a:t>
            </a:r>
            <a:r>
              <a:rPr lang="es-ES" dirty="0" smtClean="0">
                <a:hlinkClick r:id="rId8" tooltip="Invasión de Polonia de 1939"/>
              </a:rPr>
              <a:t>Invasión de Polonia de 1939</a:t>
            </a:r>
            <a:r>
              <a:rPr lang="es-ES" baseline="30000" dirty="0" smtClean="0">
                <a:hlinkClick r:id="rId9"/>
              </a:rPr>
              <a:t>5</a:t>
            </a:r>
            <a:r>
              <a:rPr lang="es-ES" dirty="0" smtClean="0"/>
              <a:t> y durante el </a:t>
            </a:r>
            <a:r>
              <a:rPr lang="es-ES" dirty="0" smtClean="0">
                <a:hlinkClick r:id="rId10" tooltip="Alzamiento de Varsovia"/>
              </a:rPr>
              <a:t>Alzamiento de Varsovia</a:t>
            </a:r>
            <a:r>
              <a:rPr lang="es-ES" dirty="0" smtClean="0"/>
              <a:t> en 1944.</a:t>
            </a:r>
            <a:r>
              <a:rPr lang="es-ES" baseline="30000" dirty="0" smtClean="0">
                <a:hlinkClick r:id="rId9"/>
              </a:rPr>
              <a:t>6</a:t>
            </a:r>
            <a:r>
              <a:rPr lang="es-ES" dirty="0" smtClean="0"/>
              <a:t> Las potencias occidentales, además, firmaron el acuerdo de </a:t>
            </a:r>
            <a:r>
              <a:rPr lang="es-ES" dirty="0" err="1" smtClean="0"/>
              <a:t>Yalta</a:t>
            </a:r>
            <a:r>
              <a:rPr lang="es-ES" dirty="0" smtClean="0"/>
              <a:t> y después de la Segunda Guerra Mundial hicieron nada o muy poco para evitar que estos estados cayeran bajo la influencia y el control del </a:t>
            </a:r>
            <a:r>
              <a:rPr lang="es-ES" dirty="0" smtClean="0">
                <a:hlinkClick r:id="rId11" tooltip="Comunismo"/>
              </a:rPr>
              <a:t>comunismo soviético</a:t>
            </a:r>
            <a:r>
              <a:rPr lang="es-ES" dirty="0" smtClean="0"/>
              <a:t>. Además, cuando estalló la </a:t>
            </a:r>
            <a:r>
              <a:rPr lang="es-ES" dirty="0" smtClean="0">
                <a:hlinkClick r:id="rId12" tooltip="Revolución húngara de 1956"/>
              </a:rPr>
              <a:t>Revolución húngara de 1956</a:t>
            </a:r>
            <a:r>
              <a:rPr lang="es-ES" dirty="0" smtClean="0"/>
              <a:t>, </a:t>
            </a:r>
            <a:r>
              <a:rPr lang="es-ES" dirty="0" smtClean="0">
                <a:hlinkClick r:id="rId13" tooltip="Hungría"/>
              </a:rPr>
              <a:t>Hungría</a:t>
            </a:r>
            <a:r>
              <a:rPr lang="es-ES" dirty="0" smtClean="0"/>
              <a:t> no recibió apoyo moral ni militar de las potencias occidentales durante el alzamiento, el cual finalmente fue reprimido por el </a:t>
            </a:r>
            <a:r>
              <a:rPr lang="es-ES" dirty="0" smtClean="0">
                <a:hlinkClick r:id="rId14" tooltip="Ejército Rojo"/>
              </a:rPr>
              <a:t>Ejército Rojo</a:t>
            </a:r>
            <a:r>
              <a:rPr lang="es-ES" dirty="0" smtClean="0"/>
              <a:t>.</a:t>
            </a:r>
            <a:r>
              <a:rPr lang="es-ES" baseline="30000" dirty="0" smtClean="0">
                <a:hlinkClick r:id="rId9"/>
              </a:rPr>
              <a:t>7</a:t>
            </a:r>
            <a:r>
              <a:rPr lang="es-ES" dirty="0" smtClean="0"/>
              <a:t> En 1968 se repitió el mismo escenario, cuando el ejército </a:t>
            </a:r>
            <a:r>
              <a:rPr lang="es-ES" dirty="0" err="1" smtClean="0"/>
              <a:t>del</a:t>
            </a:r>
            <a:r>
              <a:rPr lang="es-ES" dirty="0" err="1" smtClean="0">
                <a:hlinkClick r:id="rId15" tooltip="Pacto de Varsovia"/>
              </a:rPr>
              <a:t>Pacto</a:t>
            </a:r>
            <a:r>
              <a:rPr lang="es-ES" dirty="0" smtClean="0">
                <a:hlinkClick r:id="rId15" tooltip="Pacto de Varsovia"/>
              </a:rPr>
              <a:t> de Varsovia</a:t>
            </a:r>
            <a:r>
              <a:rPr lang="es-ES" dirty="0" smtClean="0"/>
              <a:t> liderado por la Unión Soviética invadió la </a:t>
            </a:r>
            <a:r>
              <a:rPr lang="es-ES" dirty="0" smtClean="0">
                <a:hlinkClick r:id="rId16" tooltip="República Socialista de Checoslovaquia"/>
              </a:rPr>
              <a:t>República Socialista de Checoslovaquia</a:t>
            </a:r>
            <a:r>
              <a:rPr lang="es-ES" dirty="0" smtClean="0"/>
              <a:t> para reprimir los cambios introducidos durante </a:t>
            </a:r>
            <a:r>
              <a:rPr lang="es-ES" dirty="0" err="1" smtClean="0"/>
              <a:t>la</a:t>
            </a:r>
            <a:r>
              <a:rPr lang="es-ES" dirty="0" err="1" smtClean="0">
                <a:hlinkClick r:id="rId17" tooltip="Primavera de Praga"/>
              </a:rPr>
              <a:t>Primavera</a:t>
            </a:r>
            <a:r>
              <a:rPr lang="es-ES" dirty="0" smtClean="0">
                <a:hlinkClick r:id="rId17" tooltip="Primavera de Praga"/>
              </a:rPr>
              <a:t> de Praga</a:t>
            </a:r>
            <a:r>
              <a:rPr lang="es-ES" dirty="0" smtClean="0"/>
              <a:t> en el sistema gobernante comunista.</a:t>
            </a:r>
            <a:endParaRPr lang="es-MX" dirty="0">
              <a:latin typeface="Aparajita" pitchFamily="34" charset="0"/>
              <a:cs typeface="Aparajita" pitchFamily="34" charset="0"/>
            </a:endParaRPr>
          </a:p>
        </p:txBody>
      </p:sp>
    </p:spTree>
    <p:extLst>
      <p:ext uri="{BB962C8B-B14F-4D97-AF65-F5344CB8AC3E}">
        <p14:creationId xmlns="" xmlns:p14="http://schemas.microsoft.com/office/powerpoint/2010/main" val="105995483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pPr algn="ctr"/>
            <a:r>
              <a:rPr lang="es-MX" sz="6600" dirty="0" smtClean="0">
                <a:solidFill>
                  <a:srgbClr val="0000FF"/>
                </a:solidFill>
                <a:latin typeface="Algerian" pitchFamily="82" charset="0"/>
              </a:rPr>
              <a:t>Tabla.</a:t>
            </a:r>
            <a:endParaRPr lang="es-MX" sz="6600" dirty="0">
              <a:solidFill>
                <a:srgbClr val="0000FF"/>
              </a:solidFill>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355895432"/>
              </p:ext>
            </p:extLst>
          </p:nvPr>
        </p:nvGraphicFramePr>
        <p:xfrm>
          <a:off x="683568" y="2852936"/>
          <a:ext cx="8208592" cy="2966720"/>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2052148"/>
                <a:gridCol w="2052148"/>
                <a:gridCol w="2052148"/>
                <a:gridCol w="2052148"/>
              </a:tblGrid>
              <a:tr h="370840">
                <a:tc>
                  <a:txBody>
                    <a:bodyPr/>
                    <a:lstStyle/>
                    <a:p>
                      <a:r>
                        <a:rPr lang="es-MX" dirty="0" smtClean="0"/>
                        <a:t>PAÍS</a:t>
                      </a:r>
                      <a:endParaRPr lang="es-MX" dirty="0"/>
                    </a:p>
                  </a:txBody>
                  <a:tcPr>
                    <a:noFill/>
                  </a:tcPr>
                </a:tc>
                <a:tc>
                  <a:txBody>
                    <a:bodyPr/>
                    <a:lstStyle/>
                    <a:p>
                      <a:r>
                        <a:rPr lang="es-MX" dirty="0" smtClean="0"/>
                        <a:t>MILITARES</a:t>
                      </a:r>
                      <a:endParaRPr lang="es-MX" dirty="0"/>
                    </a:p>
                  </a:txBody>
                  <a:tcPr>
                    <a:noFill/>
                  </a:tcPr>
                </a:tc>
                <a:tc>
                  <a:txBody>
                    <a:bodyPr/>
                    <a:lstStyle/>
                    <a:p>
                      <a:r>
                        <a:rPr lang="es-MX" dirty="0" smtClean="0"/>
                        <a:t>CIVILES</a:t>
                      </a:r>
                      <a:endParaRPr lang="es-MX" dirty="0"/>
                    </a:p>
                  </a:txBody>
                  <a:tcPr>
                    <a:noFill/>
                  </a:tcPr>
                </a:tc>
                <a:tc>
                  <a:txBody>
                    <a:bodyPr/>
                    <a:lstStyle/>
                    <a:p>
                      <a:r>
                        <a:rPr lang="es-MX" dirty="0" smtClean="0"/>
                        <a:t>TOTAL</a:t>
                      </a:r>
                      <a:endParaRPr lang="es-MX" dirty="0"/>
                    </a:p>
                  </a:txBody>
                  <a:tcPr>
                    <a:noFill/>
                  </a:tcPr>
                </a:tc>
              </a:tr>
              <a:tr h="370840">
                <a:tc>
                  <a:txBody>
                    <a:bodyPr/>
                    <a:lstStyle/>
                    <a:p>
                      <a:r>
                        <a:rPr lang="es-MX" dirty="0" smtClean="0">
                          <a:solidFill>
                            <a:srgbClr val="A3FFDA"/>
                          </a:solidFill>
                        </a:rPr>
                        <a:t>URSS</a:t>
                      </a:r>
                      <a:endParaRPr lang="es-MX" dirty="0">
                        <a:solidFill>
                          <a:srgbClr val="A3FFDA"/>
                        </a:solidFill>
                      </a:endParaRPr>
                    </a:p>
                  </a:txBody>
                  <a:tcPr>
                    <a:noFill/>
                  </a:tcPr>
                </a:tc>
                <a:tc>
                  <a:txBody>
                    <a:bodyPr/>
                    <a:lstStyle/>
                    <a:p>
                      <a:r>
                        <a:rPr lang="es-MX" dirty="0" smtClean="0">
                          <a:solidFill>
                            <a:srgbClr val="A3FFDA"/>
                          </a:solidFill>
                        </a:rPr>
                        <a:t>12,000,000</a:t>
                      </a:r>
                      <a:endParaRPr lang="es-MX" dirty="0">
                        <a:solidFill>
                          <a:srgbClr val="A3FFDA"/>
                        </a:solidFill>
                      </a:endParaRPr>
                    </a:p>
                  </a:txBody>
                  <a:tcPr>
                    <a:noFill/>
                  </a:tcPr>
                </a:tc>
                <a:tc>
                  <a:txBody>
                    <a:bodyPr/>
                    <a:lstStyle/>
                    <a:p>
                      <a:r>
                        <a:rPr lang="es-MX" dirty="0" smtClean="0">
                          <a:solidFill>
                            <a:srgbClr val="A3FFDA"/>
                          </a:solidFill>
                        </a:rPr>
                        <a:t>17,000,000</a:t>
                      </a:r>
                      <a:endParaRPr lang="es-MX" dirty="0">
                        <a:solidFill>
                          <a:srgbClr val="A3FFDA"/>
                        </a:solidFill>
                      </a:endParaRPr>
                    </a:p>
                  </a:txBody>
                  <a:tcPr>
                    <a:noFill/>
                  </a:tcPr>
                </a:tc>
                <a:tc>
                  <a:txBody>
                    <a:bodyPr/>
                    <a:lstStyle/>
                    <a:p>
                      <a:r>
                        <a:rPr lang="es-MX" dirty="0" smtClean="0">
                          <a:solidFill>
                            <a:srgbClr val="A3FFDA"/>
                          </a:solidFill>
                        </a:rPr>
                        <a:t>29,000,000</a:t>
                      </a:r>
                      <a:endParaRPr lang="es-MX" dirty="0">
                        <a:solidFill>
                          <a:srgbClr val="A3FFDA"/>
                        </a:solidFill>
                      </a:endParaRPr>
                    </a:p>
                  </a:txBody>
                  <a:tcPr>
                    <a:noFill/>
                  </a:tcPr>
                </a:tc>
              </a:tr>
              <a:tr h="370840">
                <a:tc>
                  <a:txBody>
                    <a:bodyPr/>
                    <a:lstStyle/>
                    <a:p>
                      <a:r>
                        <a:rPr lang="es-MX" dirty="0" smtClean="0">
                          <a:solidFill>
                            <a:srgbClr val="A3FFDA"/>
                          </a:solidFill>
                        </a:rPr>
                        <a:t>ALEMANIA</a:t>
                      </a:r>
                      <a:endParaRPr lang="es-MX" dirty="0">
                        <a:solidFill>
                          <a:srgbClr val="A3FFDA"/>
                        </a:solidFill>
                      </a:endParaRPr>
                    </a:p>
                  </a:txBody>
                  <a:tcPr>
                    <a:noFill/>
                  </a:tcPr>
                </a:tc>
                <a:tc>
                  <a:txBody>
                    <a:bodyPr/>
                    <a:lstStyle/>
                    <a:p>
                      <a:r>
                        <a:rPr lang="es-MX" dirty="0" smtClean="0">
                          <a:solidFill>
                            <a:srgbClr val="A3FFDA"/>
                          </a:solidFill>
                        </a:rPr>
                        <a:t>3,250,000</a:t>
                      </a:r>
                      <a:endParaRPr lang="es-MX" dirty="0">
                        <a:solidFill>
                          <a:srgbClr val="A3FFDA"/>
                        </a:solidFill>
                      </a:endParaRPr>
                    </a:p>
                  </a:txBody>
                  <a:tcPr>
                    <a:noFill/>
                  </a:tcPr>
                </a:tc>
                <a:tc>
                  <a:txBody>
                    <a:bodyPr/>
                    <a:lstStyle/>
                    <a:p>
                      <a:r>
                        <a:rPr lang="es-MX" dirty="0" smtClean="0">
                          <a:solidFill>
                            <a:srgbClr val="A3FFDA"/>
                          </a:solidFill>
                        </a:rPr>
                        <a:t>2,440,000</a:t>
                      </a:r>
                      <a:endParaRPr lang="es-MX" dirty="0">
                        <a:solidFill>
                          <a:srgbClr val="A3FFDA"/>
                        </a:solidFill>
                      </a:endParaRPr>
                    </a:p>
                  </a:txBody>
                  <a:tcPr>
                    <a:noFill/>
                  </a:tcPr>
                </a:tc>
                <a:tc>
                  <a:txBody>
                    <a:bodyPr/>
                    <a:lstStyle/>
                    <a:p>
                      <a:r>
                        <a:rPr lang="es-MX" dirty="0" smtClean="0">
                          <a:solidFill>
                            <a:srgbClr val="A3FFDA"/>
                          </a:solidFill>
                        </a:rPr>
                        <a:t>5,690,000</a:t>
                      </a:r>
                      <a:endParaRPr lang="es-MX" dirty="0">
                        <a:solidFill>
                          <a:srgbClr val="A3FFDA"/>
                        </a:solidFill>
                      </a:endParaRPr>
                    </a:p>
                  </a:txBody>
                  <a:tcPr>
                    <a:noFill/>
                  </a:tcPr>
                </a:tc>
              </a:tr>
              <a:tr h="370840">
                <a:tc>
                  <a:txBody>
                    <a:bodyPr/>
                    <a:lstStyle/>
                    <a:p>
                      <a:r>
                        <a:rPr lang="es-MX" dirty="0" smtClean="0">
                          <a:solidFill>
                            <a:srgbClr val="A3FFDA"/>
                          </a:solidFill>
                        </a:rPr>
                        <a:t>FRANCIA</a:t>
                      </a:r>
                      <a:endParaRPr lang="es-MX" dirty="0">
                        <a:solidFill>
                          <a:srgbClr val="A3FFDA"/>
                        </a:solidFill>
                      </a:endParaRPr>
                    </a:p>
                  </a:txBody>
                  <a:tcPr>
                    <a:noFill/>
                  </a:tcPr>
                </a:tc>
                <a:tc>
                  <a:txBody>
                    <a:bodyPr/>
                    <a:lstStyle/>
                    <a:p>
                      <a:r>
                        <a:rPr lang="es-MX" dirty="0" smtClean="0">
                          <a:solidFill>
                            <a:srgbClr val="A3FFDA"/>
                          </a:solidFill>
                        </a:rPr>
                        <a:t>245,000</a:t>
                      </a:r>
                      <a:endParaRPr lang="es-MX" dirty="0">
                        <a:solidFill>
                          <a:srgbClr val="A3FFDA"/>
                        </a:solidFill>
                      </a:endParaRPr>
                    </a:p>
                  </a:txBody>
                  <a:tcPr>
                    <a:noFill/>
                  </a:tcPr>
                </a:tc>
                <a:tc>
                  <a:txBody>
                    <a:bodyPr/>
                    <a:lstStyle/>
                    <a:p>
                      <a:r>
                        <a:rPr lang="es-MX" dirty="0" smtClean="0">
                          <a:solidFill>
                            <a:srgbClr val="A3FFDA"/>
                          </a:solidFill>
                        </a:rPr>
                        <a:t>359,000</a:t>
                      </a:r>
                      <a:endParaRPr lang="es-MX" dirty="0">
                        <a:solidFill>
                          <a:srgbClr val="A3FFDA"/>
                        </a:solidFill>
                      </a:endParaRPr>
                    </a:p>
                  </a:txBody>
                  <a:tcPr>
                    <a:noFill/>
                  </a:tcPr>
                </a:tc>
                <a:tc>
                  <a:txBody>
                    <a:bodyPr/>
                    <a:lstStyle/>
                    <a:p>
                      <a:r>
                        <a:rPr lang="es-MX" dirty="0" smtClean="0">
                          <a:solidFill>
                            <a:srgbClr val="A3FFDA"/>
                          </a:solidFill>
                        </a:rPr>
                        <a:t>595,000</a:t>
                      </a:r>
                      <a:endParaRPr lang="es-MX" dirty="0">
                        <a:solidFill>
                          <a:srgbClr val="A3FFDA"/>
                        </a:solidFill>
                      </a:endParaRPr>
                    </a:p>
                  </a:txBody>
                  <a:tcPr>
                    <a:noFill/>
                  </a:tcPr>
                </a:tc>
              </a:tr>
              <a:tr h="370840">
                <a:tc>
                  <a:txBody>
                    <a:bodyPr/>
                    <a:lstStyle/>
                    <a:p>
                      <a:r>
                        <a:rPr lang="es-MX" dirty="0" smtClean="0">
                          <a:solidFill>
                            <a:srgbClr val="A3FFDA"/>
                          </a:solidFill>
                        </a:rPr>
                        <a:t>ITALIA</a:t>
                      </a:r>
                    </a:p>
                  </a:txBody>
                  <a:tcPr>
                    <a:noFill/>
                  </a:tcPr>
                </a:tc>
                <a:tc>
                  <a:txBody>
                    <a:bodyPr/>
                    <a:lstStyle/>
                    <a:p>
                      <a:r>
                        <a:rPr lang="es-MX" dirty="0" smtClean="0">
                          <a:solidFill>
                            <a:srgbClr val="A3FFDA"/>
                          </a:solidFill>
                        </a:rPr>
                        <a:t>380,000</a:t>
                      </a:r>
                      <a:endParaRPr lang="es-MX" dirty="0">
                        <a:solidFill>
                          <a:srgbClr val="A3FFDA"/>
                        </a:solidFill>
                      </a:endParaRPr>
                    </a:p>
                  </a:txBody>
                  <a:tcPr>
                    <a:noFill/>
                  </a:tcPr>
                </a:tc>
                <a:tc>
                  <a:txBody>
                    <a:bodyPr/>
                    <a:lstStyle/>
                    <a:p>
                      <a:r>
                        <a:rPr lang="es-MX" dirty="0" smtClean="0">
                          <a:solidFill>
                            <a:srgbClr val="A3FFDA"/>
                          </a:solidFill>
                        </a:rPr>
                        <a:t>153,000</a:t>
                      </a:r>
                      <a:endParaRPr lang="es-MX" dirty="0">
                        <a:solidFill>
                          <a:srgbClr val="A3FFDA"/>
                        </a:solidFill>
                      </a:endParaRPr>
                    </a:p>
                  </a:txBody>
                  <a:tcPr>
                    <a:noFill/>
                  </a:tcPr>
                </a:tc>
                <a:tc>
                  <a:txBody>
                    <a:bodyPr/>
                    <a:lstStyle/>
                    <a:p>
                      <a:r>
                        <a:rPr lang="es-MX" dirty="0" smtClean="0">
                          <a:solidFill>
                            <a:srgbClr val="A3FFDA"/>
                          </a:solidFill>
                        </a:rPr>
                        <a:t>533,00</a:t>
                      </a:r>
                      <a:endParaRPr lang="es-MX" dirty="0">
                        <a:solidFill>
                          <a:srgbClr val="A3FFDA"/>
                        </a:solidFill>
                      </a:endParaRPr>
                    </a:p>
                  </a:txBody>
                  <a:tcPr>
                    <a:noFill/>
                  </a:tcPr>
                </a:tc>
              </a:tr>
              <a:tr h="370840">
                <a:tc>
                  <a:txBody>
                    <a:bodyPr/>
                    <a:lstStyle/>
                    <a:p>
                      <a:r>
                        <a:rPr lang="es-MX" dirty="0" smtClean="0">
                          <a:solidFill>
                            <a:srgbClr val="A3FFDA"/>
                          </a:solidFill>
                        </a:rPr>
                        <a:t>REINO</a:t>
                      </a:r>
                      <a:r>
                        <a:rPr lang="es-MX" baseline="0" dirty="0" smtClean="0">
                          <a:solidFill>
                            <a:srgbClr val="A3FFDA"/>
                          </a:solidFill>
                        </a:rPr>
                        <a:t> UNIDO</a:t>
                      </a:r>
                      <a:endParaRPr lang="es-MX" dirty="0">
                        <a:solidFill>
                          <a:srgbClr val="A3FFDA"/>
                        </a:solidFill>
                      </a:endParaRPr>
                    </a:p>
                  </a:txBody>
                  <a:tcPr>
                    <a:noFill/>
                  </a:tcPr>
                </a:tc>
                <a:tc>
                  <a:txBody>
                    <a:bodyPr/>
                    <a:lstStyle/>
                    <a:p>
                      <a:r>
                        <a:rPr lang="es-MX" dirty="0" smtClean="0">
                          <a:solidFill>
                            <a:srgbClr val="A3FFDA"/>
                          </a:solidFill>
                        </a:rPr>
                        <a:t>403,000</a:t>
                      </a:r>
                      <a:endParaRPr lang="es-MX" dirty="0">
                        <a:solidFill>
                          <a:srgbClr val="A3FFDA"/>
                        </a:solidFill>
                      </a:endParaRPr>
                    </a:p>
                  </a:txBody>
                  <a:tcPr>
                    <a:noFill/>
                  </a:tcPr>
                </a:tc>
                <a:tc>
                  <a:txBody>
                    <a:bodyPr/>
                    <a:lstStyle/>
                    <a:p>
                      <a:r>
                        <a:rPr lang="es-MX" dirty="0" smtClean="0">
                          <a:solidFill>
                            <a:srgbClr val="A3FFDA"/>
                          </a:solidFill>
                        </a:rPr>
                        <a:t>93,000</a:t>
                      </a:r>
                      <a:endParaRPr lang="es-MX" dirty="0">
                        <a:solidFill>
                          <a:srgbClr val="A3FFDA"/>
                        </a:solidFill>
                      </a:endParaRPr>
                    </a:p>
                  </a:txBody>
                  <a:tcPr>
                    <a:noFill/>
                  </a:tcPr>
                </a:tc>
                <a:tc>
                  <a:txBody>
                    <a:bodyPr/>
                    <a:lstStyle/>
                    <a:p>
                      <a:r>
                        <a:rPr lang="es-MX" dirty="0" smtClean="0">
                          <a:solidFill>
                            <a:srgbClr val="A3FFDA"/>
                          </a:solidFill>
                        </a:rPr>
                        <a:t>496,000</a:t>
                      </a:r>
                      <a:endParaRPr lang="es-MX" dirty="0">
                        <a:solidFill>
                          <a:srgbClr val="A3FFDA"/>
                        </a:solidFill>
                      </a:endParaRPr>
                    </a:p>
                  </a:txBody>
                  <a:tcPr>
                    <a:noFill/>
                  </a:tcPr>
                </a:tc>
              </a:tr>
              <a:tr h="370840">
                <a:tc>
                  <a:txBody>
                    <a:bodyPr/>
                    <a:lstStyle/>
                    <a:p>
                      <a:r>
                        <a:rPr lang="es-MX" dirty="0" smtClean="0">
                          <a:solidFill>
                            <a:srgbClr val="A3FFDA"/>
                          </a:solidFill>
                        </a:rPr>
                        <a:t>E U A</a:t>
                      </a:r>
                      <a:endParaRPr lang="es-MX" dirty="0">
                        <a:solidFill>
                          <a:srgbClr val="A3FFDA"/>
                        </a:solidFill>
                      </a:endParaRPr>
                    </a:p>
                  </a:txBody>
                  <a:tcPr>
                    <a:noFill/>
                  </a:tcPr>
                </a:tc>
                <a:tc>
                  <a:txBody>
                    <a:bodyPr/>
                    <a:lstStyle/>
                    <a:p>
                      <a:r>
                        <a:rPr lang="es-MX" dirty="0" smtClean="0">
                          <a:solidFill>
                            <a:srgbClr val="A3FFDA"/>
                          </a:solidFill>
                        </a:rPr>
                        <a:t>407,000</a:t>
                      </a:r>
                      <a:endParaRPr lang="es-MX" dirty="0">
                        <a:solidFill>
                          <a:srgbClr val="A3FFDA"/>
                        </a:solidFill>
                      </a:endParaRPr>
                    </a:p>
                  </a:txBody>
                  <a:tcPr>
                    <a:noFill/>
                  </a:tcPr>
                </a:tc>
                <a:tc>
                  <a:txBody>
                    <a:bodyPr/>
                    <a:lstStyle/>
                    <a:p>
                      <a:r>
                        <a:rPr lang="es-MX" dirty="0" smtClean="0">
                          <a:solidFill>
                            <a:srgbClr val="A3FFDA"/>
                          </a:solidFill>
                        </a:rPr>
                        <a:t>6,000</a:t>
                      </a:r>
                      <a:endParaRPr lang="es-MX" dirty="0">
                        <a:solidFill>
                          <a:srgbClr val="A3FFDA"/>
                        </a:solidFill>
                      </a:endParaRPr>
                    </a:p>
                  </a:txBody>
                  <a:tcPr>
                    <a:noFill/>
                  </a:tcPr>
                </a:tc>
                <a:tc>
                  <a:txBody>
                    <a:bodyPr/>
                    <a:lstStyle/>
                    <a:p>
                      <a:r>
                        <a:rPr lang="es-MX" dirty="0" smtClean="0">
                          <a:solidFill>
                            <a:srgbClr val="A3FFDA"/>
                          </a:solidFill>
                        </a:rPr>
                        <a:t>413,000</a:t>
                      </a:r>
                      <a:endParaRPr lang="es-MX" dirty="0">
                        <a:solidFill>
                          <a:srgbClr val="A3FFDA"/>
                        </a:solidFill>
                      </a:endParaRPr>
                    </a:p>
                  </a:txBody>
                  <a:tcPr>
                    <a:noFill/>
                  </a:tcPr>
                </a:tc>
              </a:tr>
              <a:tr h="370840">
                <a:tc>
                  <a:txBody>
                    <a:bodyPr/>
                    <a:lstStyle/>
                    <a:p>
                      <a:endParaRPr lang="es-MX" dirty="0"/>
                    </a:p>
                  </a:txBody>
                  <a:tcPr>
                    <a:noFill/>
                  </a:tcPr>
                </a:tc>
                <a:tc>
                  <a:txBody>
                    <a:bodyPr/>
                    <a:lstStyle/>
                    <a:p>
                      <a:endParaRPr lang="es-MX" dirty="0"/>
                    </a:p>
                  </a:txBody>
                  <a:tcPr>
                    <a:noFill/>
                  </a:tcPr>
                </a:tc>
                <a:tc>
                  <a:txBody>
                    <a:bodyPr/>
                    <a:lstStyle/>
                    <a:p>
                      <a:endParaRPr lang="es-MX" dirty="0"/>
                    </a:p>
                  </a:txBody>
                  <a:tcPr>
                    <a:noFill/>
                  </a:tcPr>
                </a:tc>
                <a:tc>
                  <a:txBody>
                    <a:bodyPr/>
                    <a:lstStyle/>
                    <a:p>
                      <a:endParaRPr lang="es-MX" dirty="0"/>
                    </a:p>
                  </a:txBody>
                  <a:tcPr>
                    <a:noFill/>
                  </a:tcPr>
                </a:tc>
              </a:tr>
            </a:tbl>
          </a:graphicData>
        </a:graphic>
      </p:graphicFrame>
    </p:spTree>
    <p:extLst>
      <p:ext uri="{BB962C8B-B14F-4D97-AF65-F5344CB8AC3E}">
        <p14:creationId xmlns="" xmlns:p14="http://schemas.microsoft.com/office/powerpoint/2010/main" val="3635218473"/>
      </p:ext>
    </p:ext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style>
          <a:lnRef idx="0">
            <a:scrgbClr r="0" g="0" b="0"/>
          </a:lnRef>
          <a:fillRef idx="1002">
            <a:schemeClr val="dk1"/>
          </a:fillRef>
          <a:effectRef idx="0">
            <a:scrgbClr r="0" g="0" b="0"/>
          </a:effectRef>
          <a:fontRef idx="major"/>
        </p:style>
        <p:txBody>
          <a:bodyPr>
            <a:noAutofit/>
          </a:bodyPr>
          <a:lstStyle/>
          <a:p>
            <a:pPr lvl="1">
              <a:buFont typeface="Wingdings" pitchFamily="2" charset="2"/>
              <a:buChar char="v"/>
            </a:pPr>
            <a:r>
              <a:rPr lang="es-MX" sz="8000" dirty="0" smtClean="0">
                <a:latin typeface="Algerian" pitchFamily="82" charset="0"/>
              </a:rPr>
              <a:t>CONTINUACIÓN LOS CONFLICOS ARMADOS Y LA GUERRA </a:t>
            </a:r>
            <a:r>
              <a:rPr lang="es-MX" sz="9100" dirty="0" smtClean="0">
                <a:latin typeface="Algerian" pitchFamily="82" charset="0"/>
              </a:rPr>
              <a:t>FRIA.</a:t>
            </a:r>
            <a:endParaRPr lang="es-MX" sz="9100" dirty="0">
              <a:latin typeface="Algerian" pitchFamily="82" charset="0"/>
            </a:endParaRPr>
          </a:p>
        </p:txBody>
      </p:sp>
    </p:spTree>
    <p:extLst>
      <p:ext uri="{BB962C8B-B14F-4D97-AF65-F5344CB8AC3E}">
        <p14:creationId xmlns="" xmlns:p14="http://schemas.microsoft.com/office/powerpoint/2010/main" val="26214059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96752"/>
          </a:xfrm>
        </p:spPr>
        <p:txBody>
          <a:bodyPr/>
          <a:lstStyle/>
          <a:p>
            <a:r>
              <a:rPr lang="es-MX" dirty="0" smtClean="0">
                <a:solidFill>
                  <a:srgbClr val="00FF00"/>
                </a:solidFill>
                <a:latin typeface="Algerian" pitchFamily="82" charset="0"/>
              </a:rPr>
              <a:t>La organización de las naciones unidas:</a:t>
            </a:r>
            <a:endParaRPr lang="es-MX" dirty="0">
              <a:solidFill>
                <a:srgbClr val="00FF00"/>
              </a:solidFill>
              <a:latin typeface="Algerian" pitchFamily="82" charset="0"/>
            </a:endParaRPr>
          </a:p>
        </p:txBody>
      </p:sp>
      <p:sp>
        <p:nvSpPr>
          <p:cNvPr id="3" name="2 Marcador de contenido"/>
          <p:cNvSpPr>
            <a:spLocks noGrp="1"/>
          </p:cNvSpPr>
          <p:nvPr>
            <p:ph idx="1"/>
          </p:nvPr>
        </p:nvSpPr>
        <p:spPr>
          <a:xfrm>
            <a:off x="323528" y="1196752"/>
            <a:ext cx="8820472" cy="5661248"/>
          </a:xfrm>
        </p:spPr>
        <p:txBody>
          <a:bodyPr>
            <a:normAutofit fontScale="92500" lnSpcReduction="20000"/>
          </a:bodyPr>
          <a:lstStyle/>
          <a:p>
            <a:pPr>
              <a:buFont typeface="Wingdings" pitchFamily="2" charset="2"/>
              <a:buChar char="Ø"/>
            </a:pPr>
            <a:r>
              <a:rPr lang="es-MX" dirty="0" smtClean="0">
                <a:solidFill>
                  <a:srgbClr val="47FF47"/>
                </a:solidFill>
                <a:latin typeface="Aparajita" pitchFamily="34" charset="0"/>
                <a:cs typeface="Aparajita" pitchFamily="34" charset="0"/>
              </a:rPr>
              <a:t>Como recordaran, la  sociedad de las naciones surgió después finalizada la Primera Guerra Mundial.</a:t>
            </a:r>
          </a:p>
          <a:p>
            <a:pPr>
              <a:buFont typeface="Wingdings" pitchFamily="2" charset="2"/>
              <a:buChar char="Ø"/>
            </a:pPr>
            <a:r>
              <a:rPr lang="es-MX" dirty="0" smtClean="0">
                <a:solidFill>
                  <a:srgbClr val="47FF47"/>
                </a:solidFill>
                <a:latin typeface="Aparajita" pitchFamily="34" charset="0"/>
                <a:cs typeface="Aparajita" pitchFamily="34" charset="0"/>
              </a:rPr>
              <a:t>Durante la conferencia de los aliados, celebrada en 1943, durante la Segunda Guerra Mundial en Teherán, se da a conocer la idea de crear la ONU.</a:t>
            </a:r>
          </a:p>
          <a:p>
            <a:pPr>
              <a:buFont typeface="Wingdings" pitchFamily="2" charset="2"/>
              <a:buChar char="Ø"/>
            </a:pPr>
            <a:r>
              <a:rPr lang="es-MX" dirty="0" smtClean="0">
                <a:solidFill>
                  <a:srgbClr val="47FF47"/>
                </a:solidFill>
                <a:latin typeface="Aparajita" pitchFamily="34" charset="0"/>
                <a:cs typeface="Aparajita" pitchFamily="34" charset="0"/>
              </a:rPr>
              <a:t>El presidente de Estados Unidos de América, Franklin D. Roosevelt, sugirió el nombre de naciones unidas.</a:t>
            </a:r>
          </a:p>
          <a:p>
            <a:pPr>
              <a:buFont typeface="Wingdings" pitchFamily="2" charset="2"/>
              <a:buChar char="Ø"/>
            </a:pPr>
            <a:r>
              <a:rPr lang="es-MX" dirty="0" smtClean="0">
                <a:solidFill>
                  <a:srgbClr val="47FF47"/>
                </a:solidFill>
                <a:latin typeface="Aparajita" pitchFamily="34" charset="0"/>
                <a:cs typeface="Aparajita" pitchFamily="34" charset="0"/>
              </a:rPr>
              <a:t>La carta de las naciones unidas fue firmada en san francisco el 26 de junio de 1945 por 50 naciones representadas en la conferencia. Polonia, que estuvo relacionada, añadió su nombre mas tarde para un total de 51 estados.</a:t>
            </a:r>
            <a:endParaRPr lang="es-MX" dirty="0">
              <a:solidFill>
                <a:srgbClr val="47FF47"/>
              </a:solidFill>
              <a:latin typeface="Aparajita" pitchFamily="34" charset="0"/>
              <a:cs typeface="Aparajita" pitchFamily="34" charset="0"/>
            </a:endParaRPr>
          </a:p>
        </p:txBody>
      </p:sp>
    </p:spTree>
    <p:extLst>
      <p:ext uri="{BB962C8B-B14F-4D97-AF65-F5344CB8AC3E}">
        <p14:creationId xmlns="" xmlns:p14="http://schemas.microsoft.com/office/powerpoint/2010/main" val="970389310"/>
      </p:ext>
    </p:extLst>
  </p:cSld>
  <p:clrMapOvr>
    <a:masterClrMapping/>
  </p:clrMapOvr>
  <mc:AlternateContent xmlns:mc="http://schemas.openxmlformats.org/markup-compatibility/2006">
    <mc:Choice xmlns=""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3100" dirty="0" smtClean="0">
                <a:solidFill>
                  <a:srgbClr val="FFFF00"/>
                </a:solidFill>
                <a:latin typeface="Algerian" pitchFamily="82" charset="0"/>
                <a:sym typeface="Wingdings" pitchFamily="2" charset="2"/>
              </a:rPr>
              <a:t></a:t>
            </a:r>
            <a:r>
              <a:rPr lang="es-MX" sz="3100" dirty="0" smtClean="0">
                <a:solidFill>
                  <a:srgbClr val="FFFF00"/>
                </a:solidFill>
                <a:latin typeface="Algerian" pitchFamily="82" charset="0"/>
              </a:rPr>
              <a:t>Capitalismo y socialismo en  la conformación de bloques económicos y militares (OTAN Y EL PACTO DE VARSOVIA) </a:t>
            </a:r>
            <a:r>
              <a:rPr lang="es-MX" sz="3100" dirty="0" smtClean="0">
                <a:solidFill>
                  <a:srgbClr val="FFFF00"/>
                </a:solidFill>
                <a:latin typeface="Algerian" pitchFamily="82" charset="0"/>
                <a:sym typeface="Wingdings" pitchFamily="2" charset="2"/>
              </a:rPr>
              <a:t></a:t>
            </a:r>
            <a:r>
              <a:rPr lang="es-MX" sz="2400" dirty="0" smtClean="0">
                <a:solidFill>
                  <a:srgbClr val="FFFF00"/>
                </a:solidFill>
                <a:latin typeface="Algerian" pitchFamily="82" charset="0"/>
              </a:rPr>
              <a:t/>
            </a:r>
            <a:br>
              <a:rPr lang="es-MX" sz="2400" dirty="0" smtClean="0">
                <a:solidFill>
                  <a:srgbClr val="FFFF00"/>
                </a:solidFill>
                <a:latin typeface="Algerian" pitchFamily="82" charset="0"/>
              </a:rPr>
            </a:br>
            <a:endParaRPr lang="es-MX" sz="2400" dirty="0">
              <a:solidFill>
                <a:srgbClr val="FFFF00"/>
              </a:solidFill>
              <a:latin typeface="Algerian" pitchFamily="82" charset="0"/>
            </a:endParaRPr>
          </a:p>
        </p:txBody>
      </p:sp>
      <p:sp>
        <p:nvSpPr>
          <p:cNvPr id="3" name="2 Marcador de contenido"/>
          <p:cNvSpPr>
            <a:spLocks noGrp="1"/>
          </p:cNvSpPr>
          <p:nvPr>
            <p:ph idx="1"/>
          </p:nvPr>
        </p:nvSpPr>
        <p:spPr>
          <a:xfrm>
            <a:off x="323528" y="1700808"/>
            <a:ext cx="8820472" cy="5157192"/>
          </a:xfrm>
        </p:spPr>
        <p:txBody>
          <a:bodyPr>
            <a:normAutofit fontScale="92500" lnSpcReduction="10000"/>
          </a:bodyPr>
          <a:lstStyle/>
          <a:p>
            <a:pPr>
              <a:buFont typeface="Wingdings" pitchFamily="2" charset="2"/>
              <a:buChar char="q"/>
            </a:pPr>
            <a:r>
              <a:rPr lang="es-MX" dirty="0" smtClean="0">
                <a:solidFill>
                  <a:srgbClr val="FFFF66"/>
                </a:solidFill>
                <a:latin typeface="Aparajita" pitchFamily="34" charset="0"/>
                <a:cs typeface="Aparajita" pitchFamily="34" charset="0"/>
              </a:rPr>
              <a:t>Con el triunfo de la revolución rusa, la URSS se constituye en el mundo. A partir de ese momento inicia un comportamiento ideológico y en las defensoras del capitalismo y las defensoras del socialismo.</a:t>
            </a:r>
          </a:p>
          <a:p>
            <a:pPr>
              <a:buFont typeface="Wingdings" pitchFamily="2" charset="2"/>
              <a:buChar char="q"/>
            </a:pPr>
            <a:r>
              <a:rPr lang="es-MX" dirty="0" smtClean="0">
                <a:solidFill>
                  <a:srgbClr val="FFFF66"/>
                </a:solidFill>
                <a:latin typeface="Aparajita" pitchFamily="34" charset="0"/>
                <a:cs typeface="Aparajita" pitchFamily="34" charset="0"/>
              </a:rPr>
              <a:t>Las potencias capitalistas veían un peligro en la extensión de los regímenes socialistas por el mundo, en tanto, la URSS desde su creación buscó apoyar al establecimiento del socialismo en Europa y otras regiones como una estrategia para combatir el dominio burgués del capitalismo y la desigualdad social que había provocado…</a:t>
            </a:r>
          </a:p>
          <a:p>
            <a:pPr>
              <a:buFont typeface="Wingdings" pitchFamily="2" charset="2"/>
              <a:buChar char="q"/>
            </a:pPr>
            <a:endParaRPr lang="es-MX" dirty="0">
              <a:solidFill>
                <a:srgbClr val="FFFF66"/>
              </a:solidFill>
              <a:latin typeface="Aparajita" pitchFamily="34" charset="0"/>
              <a:cs typeface="Aparajita" pitchFamily="34" charset="0"/>
            </a:endParaRPr>
          </a:p>
        </p:txBody>
      </p:sp>
    </p:spTree>
    <p:extLst>
      <p:ext uri="{BB962C8B-B14F-4D97-AF65-F5344CB8AC3E}">
        <p14:creationId xmlns="" xmlns:p14="http://schemas.microsoft.com/office/powerpoint/2010/main" val="2463274255"/>
      </p:ext>
    </p:extLst>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268760"/>
          </a:xfrm>
        </p:spPr>
        <p:txBody>
          <a:bodyPr/>
          <a:lstStyle/>
          <a:p>
            <a:r>
              <a:rPr lang="es-MX" dirty="0" smtClean="0">
                <a:solidFill>
                  <a:srgbClr val="0070C0"/>
                </a:solidFill>
                <a:latin typeface="Algerian" pitchFamily="82" charset="0"/>
              </a:rPr>
              <a:t>Diversas expresiones de la guerra fría.</a:t>
            </a:r>
            <a:endParaRPr lang="es-MX" dirty="0">
              <a:solidFill>
                <a:srgbClr val="0070C0"/>
              </a:solidFill>
              <a:latin typeface="Algerian" pitchFamily="82" charset="0"/>
            </a:endParaRPr>
          </a:p>
        </p:txBody>
      </p:sp>
      <p:sp>
        <p:nvSpPr>
          <p:cNvPr id="3" name="2 Marcador de contenido"/>
          <p:cNvSpPr>
            <a:spLocks noGrp="1"/>
          </p:cNvSpPr>
          <p:nvPr>
            <p:ph idx="1"/>
          </p:nvPr>
        </p:nvSpPr>
        <p:spPr>
          <a:xfrm>
            <a:off x="323528" y="1196752"/>
            <a:ext cx="8820472" cy="5661248"/>
          </a:xfrm>
        </p:spPr>
        <p:txBody>
          <a:bodyPr>
            <a:normAutofit fontScale="92500" lnSpcReduction="20000"/>
          </a:bodyPr>
          <a:lstStyle/>
          <a:p>
            <a:pPr>
              <a:buFont typeface="Courier New" pitchFamily="49" charset="0"/>
              <a:buChar char="o"/>
            </a:pPr>
            <a:r>
              <a:rPr lang="es-MX" dirty="0" smtClean="0">
                <a:solidFill>
                  <a:srgbClr val="00B0F0"/>
                </a:solidFill>
                <a:latin typeface="Aparajita" pitchFamily="34" charset="0"/>
                <a:cs typeface="Aparajita" pitchFamily="34" charset="0"/>
              </a:rPr>
              <a:t>La guerra fría recibió este nombre por que Estados Unidos de América y URSS nunca se enfrentaron directamente en un conflicto armado, sin embargo, el mundo vivió en periodo de tensión, e intervencionismos producido por la intensión de las dos potencias de ampliar sus zonas de influencia la expansión del  bloque contrario. Durante el periodo, va desde el fin  de la Segunda Guerra Mundial o la desintegración de la URSS en 1991, estuvo latente la amenaza de una Guerra nuclear. Entre las diversas expresiones de la guerra fría tenemos:</a:t>
            </a:r>
          </a:p>
          <a:p>
            <a:pPr>
              <a:buFont typeface="Courier New" pitchFamily="49" charset="0"/>
              <a:buChar char="o"/>
            </a:pPr>
            <a:r>
              <a:rPr lang="es-MX" dirty="0" smtClean="0">
                <a:solidFill>
                  <a:srgbClr val="00B0F0"/>
                </a:solidFill>
                <a:latin typeface="Aparajita" pitchFamily="34" charset="0"/>
                <a:cs typeface="Aparajita" pitchFamily="34" charset="0"/>
              </a:rPr>
              <a:t>El bloqueo de Berlín entre 1948 y 1949 por parte de la URSS.</a:t>
            </a:r>
          </a:p>
          <a:p>
            <a:pPr>
              <a:buFont typeface="Courier New" pitchFamily="49" charset="0"/>
              <a:buChar char="o"/>
            </a:pPr>
            <a:r>
              <a:rPr lang="es-MX" dirty="0" smtClean="0">
                <a:solidFill>
                  <a:srgbClr val="00B0F0"/>
                </a:solidFill>
                <a:latin typeface="Aparajita" pitchFamily="34" charset="0"/>
                <a:cs typeface="Aparajita" pitchFamily="34" charset="0"/>
              </a:rPr>
              <a:t>Guerra de corea: a finales de la Segunda Guerra Mundial…</a:t>
            </a:r>
          </a:p>
        </p:txBody>
      </p:sp>
    </p:spTree>
    <p:extLst>
      <p:ext uri="{BB962C8B-B14F-4D97-AF65-F5344CB8AC3E}">
        <p14:creationId xmlns="" xmlns:p14="http://schemas.microsoft.com/office/powerpoint/2010/main" val="1436776513"/>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rgbClr val="FF3300"/>
                </a:solidFill>
                <a:latin typeface="Algerian" pitchFamily="82" charset="0"/>
              </a:rPr>
              <a:t>La descolonización de Asia y áfrica:</a:t>
            </a:r>
            <a:endParaRPr lang="es-MX" dirty="0">
              <a:solidFill>
                <a:srgbClr val="FF3300"/>
              </a:solidFill>
              <a:latin typeface="Algerian" pitchFamily="82" charset="0"/>
            </a:endParaRPr>
          </a:p>
        </p:txBody>
      </p:sp>
      <p:sp>
        <p:nvSpPr>
          <p:cNvPr id="3" name="2 Marcador de contenido"/>
          <p:cNvSpPr>
            <a:spLocks noGrp="1"/>
          </p:cNvSpPr>
          <p:nvPr>
            <p:ph idx="1"/>
          </p:nvPr>
        </p:nvSpPr>
        <p:spPr>
          <a:xfrm>
            <a:off x="251520" y="1196752"/>
            <a:ext cx="8892480" cy="5661248"/>
          </a:xfrm>
        </p:spPr>
        <p:txBody>
          <a:bodyPr>
            <a:normAutofit fontScale="92500" lnSpcReduction="10000"/>
          </a:bodyPr>
          <a:lstStyle/>
          <a:p>
            <a:r>
              <a:rPr lang="es-MX" dirty="0" smtClean="0">
                <a:solidFill>
                  <a:schemeClr val="accent6"/>
                </a:solidFill>
                <a:latin typeface="Aparajita" pitchFamily="34" charset="0"/>
                <a:cs typeface="Aparajita" pitchFamily="34" charset="0"/>
              </a:rPr>
              <a:t>La descolonización pacifica implicó la alianza o entendimiento de gobierno colonial con la burguesía autóctona, con los jefes tradicionales o con algún líder carismático. Esta es la </a:t>
            </a:r>
            <a:r>
              <a:rPr lang="es-MX" dirty="0" err="1" smtClean="0">
                <a:solidFill>
                  <a:schemeClr val="accent6"/>
                </a:solidFill>
                <a:latin typeface="Aparajita" pitchFamily="34" charset="0"/>
                <a:cs typeface="Aparajita" pitchFamily="34" charset="0"/>
              </a:rPr>
              <a:t>via</a:t>
            </a:r>
            <a:r>
              <a:rPr lang="es-MX" dirty="0" smtClean="0">
                <a:solidFill>
                  <a:schemeClr val="accent6"/>
                </a:solidFill>
                <a:latin typeface="Aparajita" pitchFamily="34" charset="0"/>
                <a:cs typeface="Aparajita" pitchFamily="34" charset="0"/>
              </a:rPr>
              <a:t> aplicada en casi toda África Subsahariana.</a:t>
            </a:r>
          </a:p>
          <a:p>
            <a:r>
              <a:rPr lang="es-MX" dirty="0" smtClean="0">
                <a:solidFill>
                  <a:schemeClr val="accent6"/>
                </a:solidFill>
                <a:latin typeface="Aparajita" pitchFamily="34" charset="0"/>
                <a:cs typeface="Aparajita" pitchFamily="34" charset="0"/>
              </a:rPr>
              <a:t>Cuando la independencia fue reclamada por un movimiento popular que podría hacer cambiar al nuevo país de bando, la guerrilla o la guerra abierta fueron fenómenos corrientes. Fueron los casos de Malasia, Indochina y Argelia. En zonas desde los conflictos civiles estaban presentes, los metrópolis se alinearon los bandos más nacionalistas conservadores, los metrópolis se alinearon con los bandos…</a:t>
            </a:r>
            <a:endParaRPr lang="es-MX" dirty="0">
              <a:solidFill>
                <a:schemeClr val="accent6"/>
              </a:solidFill>
              <a:latin typeface="Aparajita" pitchFamily="34" charset="0"/>
              <a:cs typeface="Aparajita" pitchFamily="34" charset="0"/>
            </a:endParaRPr>
          </a:p>
        </p:txBody>
      </p:sp>
    </p:spTree>
    <p:extLst>
      <p:ext uri="{BB962C8B-B14F-4D97-AF65-F5344CB8AC3E}">
        <p14:creationId xmlns="" xmlns:p14="http://schemas.microsoft.com/office/powerpoint/2010/main" val="3246999884"/>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26464"/>
          </a:xfrm>
          <a:solidFill>
            <a:srgbClr val="FF0066"/>
          </a:solidFill>
        </p:spPr>
        <p:txBody>
          <a:bodyPr/>
          <a:lstStyle/>
          <a:p>
            <a:r>
              <a:rPr lang="es-MX" sz="3200" dirty="0" smtClean="0">
                <a:solidFill>
                  <a:schemeClr val="tx1"/>
                </a:solidFill>
                <a:latin typeface="Castellar" pitchFamily="18" charset="0"/>
              </a:rPr>
              <a:t>Sistemas de defensa creados después de la segunda guerra mundial.</a:t>
            </a:r>
            <a:endParaRPr lang="es-MX" sz="3200" dirty="0">
              <a:solidFill>
                <a:schemeClr val="tx1"/>
              </a:solidFill>
              <a:latin typeface="Castellar" pitchFamily="18" charset="0"/>
            </a:endParaRPr>
          </a:p>
        </p:txBody>
      </p:sp>
      <p:pic>
        <p:nvPicPr>
          <p:cNvPr id="4" name="3 Marcador de contenido" descr="0000.jpg"/>
          <p:cNvPicPr>
            <a:picLocks noGrp="1" noChangeAspect="1"/>
          </p:cNvPicPr>
          <p:nvPr>
            <p:ph idx="1"/>
          </p:nvPr>
        </p:nvPicPr>
        <p:blipFill>
          <a:blip r:embed="rId2" cstate="print"/>
          <a:stretch>
            <a:fillRect/>
          </a:stretch>
        </p:blipFill>
        <p:spPr>
          <a:xfrm>
            <a:off x="2195736" y="1916832"/>
            <a:ext cx="3950741" cy="4656912"/>
          </a:xfrm>
        </p:spPr>
      </p:pic>
    </p:spTree>
    <p:extLst>
      <p:ext uri="{BB962C8B-B14F-4D97-AF65-F5344CB8AC3E}">
        <p14:creationId xmlns="" xmlns:p14="http://schemas.microsoft.com/office/powerpoint/2010/main" val="383651660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412776"/>
          </a:xfrm>
          <a:ln>
            <a:solidFill>
              <a:schemeClr val="accent1"/>
            </a:solidFill>
          </a:ln>
        </p:spPr>
        <p:txBody>
          <a:bodyPr/>
          <a:lstStyle/>
          <a:p>
            <a:r>
              <a:rPr lang="es-MX" sz="5400" dirty="0" smtClean="0">
                <a:solidFill>
                  <a:srgbClr val="00B050"/>
                </a:solidFill>
                <a:latin typeface="Algerian" pitchFamily="82" charset="0"/>
              </a:rPr>
              <a:t>Una mirada de conjunto</a:t>
            </a:r>
            <a:endParaRPr lang="es-MX" sz="5400" dirty="0">
              <a:solidFill>
                <a:srgbClr val="00B050"/>
              </a:solidFill>
              <a:latin typeface="Algerian" pitchFamily="82" charset="0"/>
            </a:endParaRPr>
          </a:p>
        </p:txBody>
      </p:sp>
      <p:sp>
        <p:nvSpPr>
          <p:cNvPr id="3" name="2 Marcador de contenido"/>
          <p:cNvSpPr>
            <a:spLocks noGrp="1"/>
          </p:cNvSpPr>
          <p:nvPr>
            <p:ph idx="1"/>
          </p:nvPr>
        </p:nvSpPr>
        <p:spPr>
          <a:xfrm>
            <a:off x="395536" y="1700808"/>
            <a:ext cx="8748464" cy="5157192"/>
          </a:xfrm>
        </p:spPr>
        <p:txBody>
          <a:bodyPr>
            <a:normAutofit fontScale="92500"/>
          </a:bodyPr>
          <a:lstStyle/>
          <a:p>
            <a:pPr>
              <a:buFont typeface="Wingdings" pitchFamily="2" charset="2"/>
              <a:buChar char="v"/>
            </a:pPr>
            <a:r>
              <a:rPr lang="es-MX" dirty="0">
                <a:solidFill>
                  <a:srgbClr val="00B050"/>
                </a:solidFill>
              </a:rPr>
              <a:t> </a:t>
            </a:r>
            <a:r>
              <a:rPr lang="es-MX" dirty="0" smtClean="0">
                <a:solidFill>
                  <a:srgbClr val="00B050"/>
                </a:solidFill>
                <a:latin typeface="+mj-lt"/>
              </a:rPr>
              <a:t>Ahora bien, al aparecer, las sociedades de hace siglos no cambiaban o lo hacían a un ritmo.</a:t>
            </a:r>
          </a:p>
          <a:p>
            <a:pPr>
              <a:buFont typeface="Wingdings" pitchFamily="2" charset="2"/>
              <a:buChar char="v"/>
            </a:pPr>
            <a:r>
              <a:rPr lang="es-MX" dirty="0" smtClean="0">
                <a:solidFill>
                  <a:srgbClr val="00B050"/>
                </a:solidFill>
                <a:latin typeface="+mj-lt"/>
              </a:rPr>
              <a:t>Las guerras mundiales demostraron que el progreso se puede llevar también a la destrucción de millones se seres humanos.</a:t>
            </a:r>
          </a:p>
          <a:p>
            <a:pPr>
              <a:buFont typeface="Wingdings" pitchFamily="2" charset="2"/>
              <a:buChar char="v"/>
            </a:pPr>
            <a:r>
              <a:rPr lang="es-MX" dirty="0" smtClean="0">
                <a:solidFill>
                  <a:srgbClr val="00B050"/>
                </a:solidFill>
                <a:latin typeface="+mj-lt"/>
              </a:rPr>
              <a:t>Por otro lado, la educación tendió gerenisarze, los gobiernos, la educación primaria  secundaria  a toda la población, por lo que se acercaron mas escuelas publicas.</a:t>
            </a:r>
            <a:endParaRPr lang="es-MX" dirty="0">
              <a:solidFill>
                <a:srgbClr val="00B050"/>
              </a:solidFill>
              <a:latin typeface="+mj-lt"/>
            </a:endParaRPr>
          </a:p>
        </p:txBody>
      </p:sp>
    </p:spTree>
    <p:extLst>
      <p:ext uri="{BB962C8B-B14F-4D97-AF65-F5344CB8AC3E}">
        <p14:creationId xmlns="" xmlns:p14="http://schemas.microsoft.com/office/powerpoint/2010/main" val="3961186351"/>
      </p:ext>
    </p:extLst>
  </p:cSld>
  <p:clrMapOvr>
    <a:masterClrMapping/>
  </p:clrMapOvr>
  <p:transition spd="slow">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26464"/>
          </a:xfrm>
          <a:solidFill>
            <a:srgbClr val="00B0F0"/>
          </a:solidFill>
        </p:spPr>
        <p:txBody>
          <a:bodyPr/>
          <a:lstStyle/>
          <a:p>
            <a:r>
              <a:rPr lang="es-MX" sz="3200" dirty="0" smtClean="0">
                <a:solidFill>
                  <a:schemeClr val="tx1"/>
                </a:solidFill>
                <a:latin typeface="Castellar" pitchFamily="18" charset="0"/>
              </a:rPr>
              <a:t>Península de corea, escenario de la guerra entre las dos coreas</a:t>
            </a:r>
            <a:endParaRPr lang="es-MX" sz="3200" dirty="0">
              <a:solidFill>
                <a:schemeClr val="tx1"/>
              </a:solidFill>
              <a:latin typeface="Castellar" pitchFamily="18" charset="0"/>
            </a:endParaRPr>
          </a:p>
        </p:txBody>
      </p:sp>
      <p:pic>
        <p:nvPicPr>
          <p:cNvPr id="4" name="3 Marcador de contenido" descr="2222.jpg"/>
          <p:cNvPicPr>
            <a:picLocks noGrp="1" noChangeAspect="1"/>
          </p:cNvPicPr>
          <p:nvPr>
            <p:ph idx="1"/>
          </p:nvPr>
        </p:nvPicPr>
        <p:blipFill>
          <a:blip r:embed="rId2" cstate="print"/>
          <a:stretch>
            <a:fillRect/>
          </a:stretch>
        </p:blipFill>
        <p:spPr>
          <a:xfrm>
            <a:off x="1475656" y="1761321"/>
            <a:ext cx="6120680" cy="5055136"/>
          </a:xfrm>
        </p:spPr>
      </p:pic>
    </p:spTree>
    <p:extLst>
      <p:ext uri="{BB962C8B-B14F-4D97-AF65-F5344CB8AC3E}">
        <p14:creationId xmlns="" xmlns:p14="http://schemas.microsoft.com/office/powerpoint/2010/main" val="379144541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8800" dirty="0" smtClean="0">
                <a:solidFill>
                  <a:srgbClr val="A3FFDA"/>
                </a:solidFill>
                <a:latin typeface="Algerian" pitchFamily="82" charset="0"/>
              </a:rPr>
              <a:t>Harry Truman</a:t>
            </a:r>
            <a:endParaRPr lang="es-MX" sz="8800" dirty="0">
              <a:solidFill>
                <a:srgbClr val="A3FFDA"/>
              </a:solidFill>
              <a:latin typeface="Algerian" pitchFamily="82" charset="0"/>
            </a:endParaRPr>
          </a:p>
        </p:txBody>
      </p:sp>
      <p:sp>
        <p:nvSpPr>
          <p:cNvPr id="3" name="2 Marcador de contenido"/>
          <p:cNvSpPr>
            <a:spLocks noGrp="1"/>
          </p:cNvSpPr>
          <p:nvPr>
            <p:ph idx="1"/>
          </p:nvPr>
        </p:nvSpPr>
        <p:spPr>
          <a:xfrm>
            <a:off x="323528" y="1340768"/>
            <a:ext cx="8820472" cy="5517232"/>
          </a:xfrm>
        </p:spPr>
        <p:txBody>
          <a:bodyPr>
            <a:normAutofit fontScale="77500" lnSpcReduction="20000"/>
          </a:bodyPr>
          <a:lstStyle/>
          <a:p>
            <a:r>
              <a:rPr lang="es-ES" b="1" dirty="0" err="1" smtClean="0"/>
              <a:t>arry</a:t>
            </a:r>
            <a:r>
              <a:rPr lang="es-ES" b="1" dirty="0" smtClean="0"/>
              <a:t> S. Truman</a:t>
            </a:r>
            <a:r>
              <a:rPr lang="es-ES" dirty="0" smtClean="0"/>
              <a:t> (</a:t>
            </a:r>
            <a:r>
              <a:rPr lang="es-ES" dirty="0" smtClean="0">
                <a:hlinkClick r:id="rId2" tooltip="Lamar (Misuri)"/>
              </a:rPr>
              <a:t>Lamar</a:t>
            </a:r>
            <a:r>
              <a:rPr lang="es-ES" dirty="0" smtClean="0"/>
              <a:t>, </a:t>
            </a:r>
            <a:r>
              <a:rPr lang="es-ES" dirty="0" smtClean="0">
                <a:hlinkClick r:id="rId3" tooltip="Estados Unidos"/>
              </a:rPr>
              <a:t>Estados Unidos</a:t>
            </a:r>
            <a:r>
              <a:rPr lang="es-ES" dirty="0" smtClean="0"/>
              <a:t>, </a:t>
            </a:r>
            <a:r>
              <a:rPr lang="es-ES" dirty="0" smtClean="0">
                <a:hlinkClick r:id="rId4" tooltip="8 de mayo"/>
              </a:rPr>
              <a:t>8 de mayo</a:t>
            </a:r>
            <a:r>
              <a:rPr lang="es-ES" dirty="0" smtClean="0"/>
              <a:t> de </a:t>
            </a:r>
            <a:r>
              <a:rPr lang="es-ES" dirty="0" smtClean="0">
                <a:hlinkClick r:id="rId5" tooltip="1884"/>
              </a:rPr>
              <a:t>1884</a:t>
            </a:r>
            <a:r>
              <a:rPr lang="es-ES" dirty="0" smtClean="0"/>
              <a:t> – </a:t>
            </a:r>
            <a:r>
              <a:rPr lang="es-ES" dirty="0" smtClean="0">
                <a:hlinkClick r:id="rId6" tooltip="Kansas City"/>
              </a:rPr>
              <a:t>Kansas City</a:t>
            </a:r>
            <a:r>
              <a:rPr lang="es-ES" dirty="0" smtClean="0"/>
              <a:t>, </a:t>
            </a:r>
            <a:r>
              <a:rPr lang="es-ES" dirty="0" smtClean="0">
                <a:hlinkClick r:id="rId3" tooltip="Estados Unidos"/>
              </a:rPr>
              <a:t>Estados Unidos</a:t>
            </a:r>
            <a:r>
              <a:rPr lang="es-ES" dirty="0" smtClean="0"/>
              <a:t>, </a:t>
            </a:r>
            <a:r>
              <a:rPr lang="es-ES" dirty="0" smtClean="0">
                <a:hlinkClick r:id="rId7" tooltip="26 de diciembre"/>
              </a:rPr>
              <a:t>26 de diciembre</a:t>
            </a:r>
            <a:r>
              <a:rPr lang="es-ES" dirty="0" smtClean="0"/>
              <a:t> de </a:t>
            </a:r>
            <a:r>
              <a:rPr lang="es-ES" dirty="0" smtClean="0">
                <a:hlinkClick r:id="rId8" tooltip="1972"/>
              </a:rPr>
              <a:t>1972</a:t>
            </a:r>
            <a:r>
              <a:rPr lang="es-ES" dirty="0" smtClean="0"/>
              <a:t>) fue el </a:t>
            </a:r>
            <a:r>
              <a:rPr lang="es-ES" dirty="0" smtClean="0">
                <a:hlinkClick r:id="rId9" tooltip="Anexo:Presidentes de los Estados Unidos"/>
              </a:rPr>
              <a:t>trigésimo tercer</a:t>
            </a:r>
            <a:r>
              <a:rPr lang="es-ES" dirty="0" smtClean="0"/>
              <a:t> </a:t>
            </a:r>
            <a:r>
              <a:rPr lang="es-ES" dirty="0" smtClean="0">
                <a:hlinkClick r:id="rId10" tooltip="Presidente de los Estados Unidos"/>
              </a:rPr>
              <a:t>presidente de los Estados Unidos</a:t>
            </a:r>
            <a:r>
              <a:rPr lang="es-ES" dirty="0" smtClean="0"/>
              <a:t> desde </a:t>
            </a:r>
            <a:r>
              <a:rPr lang="es-ES" dirty="0" smtClean="0">
                <a:hlinkClick r:id="rId11" tooltip="1945"/>
              </a:rPr>
              <a:t>1945</a:t>
            </a:r>
            <a:r>
              <a:rPr lang="es-ES" dirty="0" smtClean="0"/>
              <a:t> hasta </a:t>
            </a:r>
            <a:r>
              <a:rPr lang="es-ES" dirty="0" smtClean="0">
                <a:hlinkClick r:id="rId12" tooltip="1953"/>
              </a:rPr>
              <a:t>1953</a:t>
            </a:r>
            <a:r>
              <a:rPr lang="es-ES" dirty="0" smtClean="0"/>
              <a:t>. Al ser el tercer </a:t>
            </a:r>
            <a:r>
              <a:rPr lang="es-ES" dirty="0" smtClean="0">
                <a:hlinkClick r:id="rId13" tooltip="Vicepresidente de los Estados Unidos"/>
              </a:rPr>
              <a:t>vicepresidente</a:t>
            </a:r>
            <a:r>
              <a:rPr lang="es-ES" dirty="0" smtClean="0"/>
              <a:t> de la administración de </a:t>
            </a:r>
            <a:r>
              <a:rPr lang="es-ES" dirty="0" smtClean="0">
                <a:hlinkClick r:id="rId14" tooltip="Franklin D. Roosevelt"/>
              </a:rPr>
              <a:t>Franklin D. Roosevelt</a:t>
            </a:r>
            <a:r>
              <a:rPr lang="es-ES" dirty="0" smtClean="0"/>
              <a:t> y el </a:t>
            </a:r>
            <a:r>
              <a:rPr lang="es-ES" dirty="0" smtClean="0">
                <a:hlinkClick r:id="rId15" tooltip="Anexo:Vicepresidentes de los Estados Unidos"/>
              </a:rPr>
              <a:t>trigésimo cuarto</a:t>
            </a:r>
            <a:r>
              <a:rPr lang="es-ES" dirty="0" smtClean="0"/>
              <a:t> </a:t>
            </a:r>
            <a:r>
              <a:rPr lang="es-ES" dirty="0" smtClean="0">
                <a:hlinkClick r:id="rId13" tooltip="Vicepresidente de los Estados Unidos"/>
              </a:rPr>
              <a:t>vicepresidente de los Estados Unidos</a:t>
            </a:r>
            <a:r>
              <a:rPr lang="es-ES" dirty="0" smtClean="0"/>
              <a:t>, llegó a la presidencia el </a:t>
            </a:r>
            <a:r>
              <a:rPr lang="es-ES" dirty="0" smtClean="0">
                <a:hlinkClick r:id="rId16" tooltip="12 de abril"/>
              </a:rPr>
              <a:t>12 de abril</a:t>
            </a:r>
            <a:r>
              <a:rPr lang="es-ES" dirty="0" smtClean="0"/>
              <a:t> de </a:t>
            </a:r>
            <a:r>
              <a:rPr lang="es-ES" dirty="0" smtClean="0">
                <a:hlinkClick r:id="rId11" tooltip="1945"/>
              </a:rPr>
              <a:t>1945</a:t>
            </a:r>
            <a:r>
              <a:rPr lang="es-ES" dirty="0" smtClean="0"/>
              <a:t>, cuando el presidente Roosevelt murió menos de tres meses después de comenzar su cuarto mandato.</a:t>
            </a:r>
          </a:p>
          <a:p>
            <a:r>
              <a:rPr lang="es-ES" dirty="0" smtClean="0"/>
              <a:t>Durante la </a:t>
            </a:r>
            <a:r>
              <a:rPr lang="es-ES" dirty="0" smtClean="0">
                <a:hlinkClick r:id="rId17" tooltip="Primera Guerra Mundial"/>
              </a:rPr>
              <a:t>Primera Guerra Mundial</a:t>
            </a:r>
            <a:r>
              <a:rPr lang="es-ES" dirty="0" smtClean="0"/>
              <a:t>, Truman desempeñó el cargo de un oficial de artillería, convirtiéndose en el único presidente que combatió en la </a:t>
            </a:r>
            <a:r>
              <a:rPr lang="es-ES" dirty="0" smtClean="0">
                <a:hlinkClick r:id="rId17" tooltip="Primera Guerra Mundial"/>
              </a:rPr>
              <a:t>Primera Guerra Mundial</a:t>
            </a:r>
            <a:r>
              <a:rPr lang="es-ES" dirty="0" smtClean="0"/>
              <a:t> (su sucesor, Eisenhower, estuvo entrenando equipos de artilleros en </a:t>
            </a:r>
            <a:r>
              <a:rPr lang="es-ES" dirty="0" smtClean="0">
                <a:hlinkClick r:id="rId18" tooltip="Pensilvania"/>
              </a:rPr>
              <a:t>Pensilvania</a:t>
            </a:r>
            <a:r>
              <a:rPr lang="es-ES" dirty="0" smtClean="0"/>
              <a:t>). Después de que la guerra se convirtiese en parte de la maquinaria política del jefe policial </a:t>
            </a:r>
            <a:r>
              <a:rPr lang="es-ES" dirty="0" smtClean="0">
                <a:hlinkClick r:id="rId19" tooltip="Tom Pendergast (aún no redactado)"/>
              </a:rPr>
              <a:t>Tom </a:t>
            </a:r>
            <a:r>
              <a:rPr lang="es-ES" dirty="0" err="1" smtClean="0">
                <a:hlinkClick r:id="rId19" tooltip="Tom Pendergast (aún no redactado)"/>
              </a:rPr>
              <a:t>Pendergast</a:t>
            </a:r>
            <a:r>
              <a:rPr lang="es-ES" dirty="0" smtClean="0"/>
              <a:t> y fuese elegido comisionado del condado en </a:t>
            </a:r>
            <a:r>
              <a:rPr lang="es-ES" dirty="0" smtClean="0">
                <a:hlinkClick r:id="rId20" tooltip="Missouri"/>
              </a:rPr>
              <a:t>Missouri</a:t>
            </a:r>
            <a:r>
              <a:rPr lang="es-ES" dirty="0" smtClean="0"/>
              <a:t>, finalmente, se convirtió en un </a:t>
            </a:r>
            <a:r>
              <a:rPr lang="es-ES" dirty="0" smtClean="0">
                <a:hlinkClick r:id="rId21" tooltip="Senado de los Estados Unidos"/>
              </a:rPr>
              <a:t>senador</a:t>
            </a:r>
            <a:r>
              <a:rPr lang="es-ES" dirty="0" smtClean="0"/>
              <a:t> </a:t>
            </a:r>
            <a:r>
              <a:rPr lang="es-ES" dirty="0" smtClean="0">
                <a:hlinkClick r:id="rId22" tooltip="Partido Demócrata de los Estados Unidos"/>
              </a:rPr>
              <a:t>demócrata</a:t>
            </a:r>
            <a:r>
              <a:rPr lang="es-ES" dirty="0" smtClean="0"/>
              <a:t> de los </a:t>
            </a:r>
            <a:r>
              <a:rPr lang="es-ES" dirty="0" smtClean="0">
                <a:hlinkClick r:id="rId3" tooltip="Estados Unidos"/>
              </a:rPr>
              <a:t>Estados Unidos</a:t>
            </a:r>
            <a:r>
              <a:rPr lang="es-ES" dirty="0" smtClean="0"/>
              <a:t>. Después de que ganase la prominencia nacional como jefe de la </a:t>
            </a:r>
            <a:r>
              <a:rPr lang="es-ES" dirty="0" smtClean="0">
                <a:hlinkClick r:id="rId23" tooltip="Comisión Truman (aún no redactado)"/>
              </a:rPr>
              <a:t>Comisión Truman</a:t>
            </a:r>
            <a:r>
              <a:rPr lang="es-ES" dirty="0" smtClean="0"/>
              <a:t>, Truman sustituyó al vicepresidente </a:t>
            </a:r>
            <a:r>
              <a:rPr lang="es-ES" dirty="0" smtClean="0">
                <a:hlinkClick r:id="rId24" tooltip="Henry A. Wallace"/>
              </a:rPr>
              <a:t>Henry A. </a:t>
            </a:r>
            <a:r>
              <a:rPr lang="es-ES" dirty="0" err="1" smtClean="0">
                <a:hlinkClick r:id="rId24" tooltip="Henry A. Wallace"/>
              </a:rPr>
              <a:t>Wallace</a:t>
            </a:r>
            <a:r>
              <a:rPr lang="es-ES" dirty="0" err="1" smtClean="0"/>
              <a:t>como</a:t>
            </a:r>
            <a:r>
              <a:rPr lang="es-ES" dirty="0" smtClean="0"/>
              <a:t> compañero de fórmula de Roosevelt en las elecciones de </a:t>
            </a:r>
            <a:r>
              <a:rPr lang="es-ES" dirty="0" smtClean="0">
                <a:hlinkClick r:id="rId25" tooltip="1944"/>
              </a:rPr>
              <a:t>1944</a:t>
            </a:r>
            <a:r>
              <a:rPr lang="es-ES" dirty="0" smtClean="0"/>
              <a:t>.</a:t>
            </a:r>
          </a:p>
          <a:p>
            <a:endParaRPr lang="es-MX" dirty="0"/>
          </a:p>
        </p:txBody>
      </p:sp>
    </p:spTree>
    <p:extLst>
      <p:ext uri="{BB962C8B-B14F-4D97-AF65-F5344CB8AC3E}">
        <p14:creationId xmlns="" xmlns:p14="http://schemas.microsoft.com/office/powerpoint/2010/main" val="3154406457"/>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style>
          <a:lnRef idx="0">
            <a:scrgbClr r="0" g="0" b="0"/>
          </a:lnRef>
          <a:fillRef idx="1002">
            <a:schemeClr val="dk1"/>
          </a:fillRef>
          <a:effectRef idx="0">
            <a:scrgbClr r="0" g="0" b="0"/>
          </a:effectRef>
          <a:fontRef idx="major"/>
        </p:style>
        <p:txBody>
          <a:bodyPr>
            <a:noAutofit/>
          </a:bodyPr>
          <a:lstStyle/>
          <a:p>
            <a:pPr>
              <a:buFont typeface="Wingdings" pitchFamily="2" charset="2"/>
              <a:buChar char="v"/>
            </a:pPr>
            <a:r>
              <a:rPr lang="es-MX" sz="8800" dirty="0" smtClean="0">
                <a:latin typeface="Algerian" pitchFamily="82" charset="0"/>
              </a:rPr>
              <a:t>continuación conflictos armados y la guerra fría</a:t>
            </a:r>
            <a:endParaRPr lang="es-MX" sz="8800" dirty="0">
              <a:latin typeface="Algerian" pitchFamily="82" charset="0"/>
            </a:endParaRPr>
          </a:p>
        </p:txBody>
      </p:sp>
    </p:spTree>
    <p:extLst>
      <p:ext uri="{BB962C8B-B14F-4D97-AF65-F5344CB8AC3E}">
        <p14:creationId xmlns="" xmlns:p14="http://schemas.microsoft.com/office/powerpoint/2010/main" val="25182055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chemeClr val="bg2">
                    <a:lumMod val="60000"/>
                    <a:lumOff val="40000"/>
                  </a:schemeClr>
                </a:solidFill>
                <a:latin typeface="Algerian" pitchFamily="82" charset="0"/>
              </a:rPr>
              <a:t>Descolonización de áfrica…</a:t>
            </a:r>
            <a:endParaRPr lang="es-MX" dirty="0">
              <a:solidFill>
                <a:schemeClr val="bg2">
                  <a:lumMod val="60000"/>
                  <a:lumOff val="40000"/>
                </a:schemeClr>
              </a:solidFill>
              <a:latin typeface="Algerian" pitchFamily="82" charset="0"/>
            </a:endParaRPr>
          </a:p>
        </p:txBody>
      </p:sp>
      <p:sp>
        <p:nvSpPr>
          <p:cNvPr id="3" name="2 Marcador de contenido"/>
          <p:cNvSpPr>
            <a:spLocks noGrp="1"/>
          </p:cNvSpPr>
          <p:nvPr>
            <p:ph idx="1"/>
          </p:nvPr>
        </p:nvSpPr>
        <p:spPr>
          <a:xfrm>
            <a:off x="395536" y="980728"/>
            <a:ext cx="8748464" cy="5760640"/>
          </a:xfrm>
        </p:spPr>
        <p:txBody>
          <a:bodyPr>
            <a:normAutofit fontScale="92500" lnSpcReduction="10000"/>
          </a:bodyPr>
          <a:lstStyle/>
          <a:p>
            <a:r>
              <a:rPr lang="es-MX" dirty="0" smtClean="0">
                <a:solidFill>
                  <a:schemeClr val="bg2">
                    <a:lumMod val="60000"/>
                    <a:lumOff val="40000"/>
                  </a:schemeClr>
                </a:solidFill>
                <a:latin typeface="Aparajita" pitchFamily="34" charset="0"/>
                <a:cs typeface="Aparajita" pitchFamily="34" charset="0"/>
              </a:rPr>
              <a:t>Cuando la independencia fue reclamada por un movimiento popular que podría hacer cambiar el nuevo país del bando, la guerrilla o la guerra abierta fueron fenómenos corrientes.</a:t>
            </a:r>
          </a:p>
          <a:p>
            <a:r>
              <a:rPr lang="es-MX" dirty="0" smtClean="0">
                <a:solidFill>
                  <a:schemeClr val="bg2">
                    <a:lumMod val="60000"/>
                    <a:lumOff val="40000"/>
                  </a:schemeClr>
                </a:solidFill>
                <a:latin typeface="Aparajita" pitchFamily="34" charset="0"/>
                <a:cs typeface="Aparajita" pitchFamily="34" charset="0"/>
              </a:rPr>
              <a:t>Fueron las causas de Malasia, Indochina y Argelia. En zonas donde los conflictos civiles estaban presentes, los metrópolis se aliaron con los bandos más nacionalistas  en los casos  de Filipinas, Vietnam, y Corea del Sur.</a:t>
            </a:r>
          </a:p>
          <a:p>
            <a:r>
              <a:rPr lang="es-MX" dirty="0" smtClean="0">
                <a:solidFill>
                  <a:schemeClr val="bg2">
                    <a:lumMod val="60000"/>
                    <a:lumOff val="40000"/>
                  </a:schemeClr>
                </a:solidFill>
                <a:latin typeface="Aparajita" pitchFamily="34" charset="0"/>
                <a:cs typeface="Aparajita" pitchFamily="34" charset="0"/>
              </a:rPr>
              <a:t>En 1941 se firma, por parte de los aliados, la carta de Atlántico; en ella se reconoce el derecho  de cada pueblo a elegir su forma de gobierno, que pronto fue reclamada por las naciones que aún se mantenían bajo el dominio colonial… </a:t>
            </a:r>
          </a:p>
        </p:txBody>
      </p:sp>
    </p:spTree>
    <p:extLst>
      <p:ext uri="{BB962C8B-B14F-4D97-AF65-F5344CB8AC3E}">
        <p14:creationId xmlns="" xmlns:p14="http://schemas.microsoft.com/office/powerpoint/2010/main" val="1673693332"/>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3600" dirty="0">
                <a:solidFill>
                  <a:schemeClr val="tx1"/>
                </a:solidFill>
                <a:latin typeface="Algerian" pitchFamily="82" charset="0"/>
              </a:rPr>
              <a:t>La fundación de Israel y los conflictos bélicos árabe- israelíes</a:t>
            </a:r>
            <a:endParaRPr lang="es-MX" sz="3600" dirty="0">
              <a:latin typeface="Algerian" pitchFamily="82" charset="0"/>
            </a:endParaRPr>
          </a:p>
        </p:txBody>
      </p:sp>
      <p:sp>
        <p:nvSpPr>
          <p:cNvPr id="3" name="2 Marcador de contenido"/>
          <p:cNvSpPr>
            <a:spLocks noGrp="1"/>
          </p:cNvSpPr>
          <p:nvPr>
            <p:ph idx="1"/>
          </p:nvPr>
        </p:nvSpPr>
        <p:spPr>
          <a:xfrm>
            <a:off x="395536" y="1484784"/>
            <a:ext cx="8748464" cy="5373216"/>
          </a:xfrm>
        </p:spPr>
        <p:txBody>
          <a:bodyPr/>
          <a:lstStyle/>
          <a:p>
            <a:r>
              <a:rPr lang="es-MX" dirty="0">
                <a:latin typeface="Aparajita" pitchFamily="34" charset="0"/>
                <a:cs typeface="Aparajita" pitchFamily="34" charset="0"/>
              </a:rPr>
              <a:t>La creación del estado de Israel, en territorio considerado por lo árabes como propio, ha sido un factor de tensiones y conflictos en medio oriente. En noviembre de  1947, la ONU aprobó la división de palestina en dos Estados; uno judío y otro árabe, así como la jurisdicción internacional sobre Jerusalén, la ciudad Santa para juridios, musulmanes y cristianos.</a:t>
            </a:r>
          </a:p>
          <a:p>
            <a:r>
              <a:rPr lang="es-MX" dirty="0">
                <a:latin typeface="Aparajita" pitchFamily="34" charset="0"/>
                <a:cs typeface="Aparajita" pitchFamily="34" charset="0"/>
              </a:rPr>
              <a:t>El nuevo estado, uno judío y otro árabe, adopto el nombre Israel</a:t>
            </a:r>
          </a:p>
          <a:p>
            <a:endParaRPr lang="es-MX" dirty="0"/>
          </a:p>
        </p:txBody>
      </p:sp>
    </p:spTree>
    <p:extLst>
      <p:ext uri="{BB962C8B-B14F-4D97-AF65-F5344CB8AC3E}">
        <p14:creationId xmlns="" xmlns:p14="http://schemas.microsoft.com/office/powerpoint/2010/main" val="206411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style>
          <a:lnRef idx="1">
            <a:schemeClr val="accent2"/>
          </a:lnRef>
          <a:fillRef idx="3">
            <a:schemeClr val="accent2"/>
          </a:fillRef>
          <a:effectRef idx="2">
            <a:schemeClr val="accent2"/>
          </a:effectRef>
          <a:fontRef idx="minor">
            <a:schemeClr val="lt1"/>
          </a:fontRef>
        </p:style>
        <p:txBody>
          <a:bodyPr/>
          <a:lstStyle/>
          <a:p>
            <a:r>
              <a:rPr lang="es-MX" dirty="0" smtClean="0">
                <a:latin typeface="Algerian" pitchFamily="82" charset="0"/>
              </a:rPr>
              <a:t> descolonización de áfrica  </a:t>
            </a:r>
            <a:r>
              <a:rPr lang="es-MX" sz="1000" dirty="0" smtClean="0">
                <a:latin typeface="Algerian" pitchFamily="82" charset="0"/>
              </a:rPr>
              <a:t>(</a:t>
            </a:r>
            <a:r>
              <a:rPr lang="es-MX" sz="2800" dirty="0" smtClean="0">
                <a:latin typeface="Algerian" pitchFamily="82" charset="0"/>
              </a:rPr>
              <a:t>mapa</a:t>
            </a:r>
            <a:r>
              <a:rPr lang="es-MX" sz="1000" dirty="0" smtClean="0">
                <a:latin typeface="Algerian" pitchFamily="82" charset="0"/>
              </a:rPr>
              <a:t>)</a:t>
            </a:r>
            <a:endParaRPr lang="es-MX" dirty="0">
              <a:latin typeface="Algerian" pitchFamily="82" charset="0"/>
            </a:endParaRPr>
          </a:p>
        </p:txBody>
      </p:sp>
      <p:pic>
        <p:nvPicPr>
          <p:cNvPr id="4" name="3 Marcador de contenido" descr="2222.jpg"/>
          <p:cNvPicPr>
            <a:picLocks noGrp="1" noChangeAspect="1"/>
          </p:cNvPicPr>
          <p:nvPr>
            <p:ph idx="1"/>
          </p:nvPr>
        </p:nvPicPr>
        <p:blipFill>
          <a:blip r:embed="rId2" cstate="print"/>
          <a:stretch>
            <a:fillRect/>
          </a:stretch>
        </p:blipFill>
        <p:spPr>
          <a:xfrm>
            <a:off x="1691680" y="1701847"/>
            <a:ext cx="5976664" cy="4936193"/>
          </a:xfrm>
        </p:spPr>
      </p:pic>
    </p:spTree>
    <p:extLst>
      <p:ext uri="{BB962C8B-B14F-4D97-AF65-F5344CB8AC3E}">
        <p14:creationId xmlns="" xmlns:p14="http://schemas.microsoft.com/office/powerpoint/2010/main" val="3246997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style>
          <a:lnRef idx="0">
            <a:scrgbClr r="0" g="0" b="0"/>
          </a:lnRef>
          <a:fillRef idx="1003">
            <a:schemeClr val="dk2"/>
          </a:fillRef>
          <a:effectRef idx="0">
            <a:scrgbClr r="0" g="0" b="0"/>
          </a:effectRef>
          <a:fontRef idx="major"/>
        </p:style>
        <p:txBody>
          <a:bodyPr/>
          <a:lstStyle/>
          <a:p>
            <a:r>
              <a:rPr lang="es-MX" dirty="0" smtClean="0">
                <a:latin typeface="Algerian" pitchFamily="82" charset="0"/>
              </a:rPr>
              <a:t>*</a:t>
            </a:r>
            <a:endParaRPr lang="es-MX" dirty="0">
              <a:latin typeface="Algerian" pitchFamily="82" charset="0"/>
            </a:endParaRPr>
          </a:p>
        </p:txBody>
      </p:sp>
      <p:pic>
        <p:nvPicPr>
          <p:cNvPr id="4" name="3 Marcador de contenido" descr="6666.jpg"/>
          <p:cNvPicPr>
            <a:picLocks noGrp="1" noChangeAspect="1"/>
          </p:cNvPicPr>
          <p:nvPr>
            <p:ph idx="1"/>
          </p:nvPr>
        </p:nvPicPr>
        <p:blipFill>
          <a:blip r:embed="rId2" cstate="print"/>
          <a:stretch>
            <a:fillRect/>
          </a:stretch>
        </p:blipFill>
        <p:spPr>
          <a:xfrm>
            <a:off x="1763688" y="1556792"/>
            <a:ext cx="4608512" cy="4608512"/>
          </a:xfrm>
        </p:spPr>
      </p:pic>
    </p:spTree>
    <p:extLst>
      <p:ext uri="{BB962C8B-B14F-4D97-AF65-F5344CB8AC3E}">
        <p14:creationId xmlns="" xmlns:p14="http://schemas.microsoft.com/office/powerpoint/2010/main" val="2992957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style>
          <a:lnRef idx="0">
            <a:schemeClr val="accent5"/>
          </a:lnRef>
          <a:fillRef idx="3">
            <a:schemeClr val="accent5"/>
          </a:fillRef>
          <a:effectRef idx="3">
            <a:schemeClr val="accent5"/>
          </a:effectRef>
          <a:fontRef idx="minor">
            <a:schemeClr val="lt1"/>
          </a:fontRef>
        </p:style>
        <p:txBody>
          <a:bodyPr/>
          <a:lstStyle/>
          <a:p>
            <a:r>
              <a:rPr lang="es-MX" dirty="0" smtClean="0"/>
              <a:t>.</a:t>
            </a:r>
            <a:endParaRPr lang="es-MX" dirty="0"/>
          </a:p>
        </p:txBody>
      </p:sp>
      <p:pic>
        <p:nvPicPr>
          <p:cNvPr id="4" name="3 Marcador de contenido" descr="2.jpg"/>
          <p:cNvPicPr>
            <a:picLocks noGrp="1" noChangeAspect="1"/>
          </p:cNvPicPr>
          <p:nvPr>
            <p:ph idx="1"/>
          </p:nvPr>
        </p:nvPicPr>
        <p:blipFill>
          <a:blip r:embed="rId2" cstate="print"/>
          <a:stretch>
            <a:fillRect/>
          </a:stretch>
        </p:blipFill>
        <p:spPr>
          <a:xfrm>
            <a:off x="1691680" y="2096958"/>
            <a:ext cx="6696744" cy="4250770"/>
          </a:xfrm>
        </p:spPr>
      </p:pic>
    </p:spTree>
    <p:extLst>
      <p:ext uri="{BB962C8B-B14F-4D97-AF65-F5344CB8AC3E}">
        <p14:creationId xmlns="" xmlns:p14="http://schemas.microsoft.com/office/powerpoint/2010/main" val="2049382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txBody>
          <a:bodyPr>
            <a:normAutofit/>
          </a:bodyPr>
          <a:lstStyle/>
          <a:p>
            <a:pPr>
              <a:buFont typeface="Wingdings" pitchFamily="2" charset="2"/>
              <a:buChar char="v"/>
            </a:pPr>
            <a:r>
              <a:rPr lang="es-MX" sz="8000" dirty="0" smtClean="0">
                <a:latin typeface="Algerian" pitchFamily="82" charset="0"/>
              </a:rPr>
              <a:t>La economía después de la segunda guerra mundial </a:t>
            </a:r>
            <a:r>
              <a:rPr lang="es-MX" sz="8000" dirty="0" smtClean="0">
                <a:latin typeface="Algerian" pitchFamily="82" charset="0"/>
                <a:sym typeface="Wingdings" pitchFamily="2" charset="2"/>
              </a:rPr>
              <a:t></a:t>
            </a:r>
            <a:endParaRPr lang="es-MX" sz="8000" dirty="0">
              <a:latin typeface="Algerian" pitchFamily="82" charset="0"/>
            </a:endParaRPr>
          </a:p>
        </p:txBody>
      </p:sp>
      <p:sp>
        <p:nvSpPr>
          <p:cNvPr id="4" name="3 Estrella de 5 puntas"/>
          <p:cNvSpPr/>
          <p:nvPr/>
        </p:nvSpPr>
        <p:spPr>
          <a:xfrm>
            <a:off x="6300192" y="2708920"/>
            <a:ext cx="1800200" cy="1656184"/>
          </a:xfrm>
          <a:prstGeom prst="star5">
            <a:avLst/>
          </a:prstGeom>
          <a:solidFill>
            <a:srgbClr val="FFFF00"/>
          </a:solidFill>
          <a:ln w="76200">
            <a:solidFill>
              <a:srgbClr val="FF3B8A"/>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 xmlns:p14="http://schemas.microsoft.com/office/powerpoint/2010/main" val="262263736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rgbClr val="FFFF00"/>
                </a:solidFill>
                <a:latin typeface="Algerian" pitchFamily="82" charset="0"/>
              </a:rPr>
              <a:t>El plan de Marshall y la recuperación europea.</a:t>
            </a:r>
            <a:endParaRPr lang="es-MX" dirty="0">
              <a:solidFill>
                <a:srgbClr val="FFFF00"/>
              </a:solidFill>
              <a:latin typeface="Algerian" pitchFamily="82" charset="0"/>
            </a:endParaRPr>
          </a:p>
        </p:txBody>
      </p:sp>
      <p:sp>
        <p:nvSpPr>
          <p:cNvPr id="3" name="2 Marcador de contenido"/>
          <p:cNvSpPr>
            <a:spLocks noGrp="1"/>
          </p:cNvSpPr>
          <p:nvPr>
            <p:ph idx="1"/>
          </p:nvPr>
        </p:nvSpPr>
        <p:spPr>
          <a:xfrm>
            <a:off x="395536" y="1340768"/>
            <a:ext cx="8748464" cy="5517232"/>
          </a:xfrm>
        </p:spPr>
        <p:txBody>
          <a:bodyPr>
            <a:normAutofit fontScale="92500" lnSpcReduction="10000"/>
          </a:bodyPr>
          <a:lstStyle/>
          <a:p>
            <a:pPr>
              <a:buFont typeface="Wingdings" pitchFamily="2" charset="2"/>
              <a:buChar char="Ø"/>
            </a:pPr>
            <a:r>
              <a:rPr lang="es-MX" dirty="0" smtClean="0">
                <a:solidFill>
                  <a:srgbClr val="FFFF66"/>
                </a:solidFill>
                <a:latin typeface="Aparajita" pitchFamily="34" charset="0"/>
                <a:cs typeface="Aparajita" pitchFamily="34" charset="0"/>
              </a:rPr>
              <a:t>Hemos analizado dentro de las consecuencias de la segunda guerra mundial cómo Europa quedó destrozada. A los millones de muertos y heridos, se suma que la mayor parte  de las ciudades quedaron dañadas, y dentro de ellas especialmente las áreas industriales,  además de los millones de personas que quedaron sin vivienda.</a:t>
            </a:r>
          </a:p>
          <a:p>
            <a:pPr>
              <a:buFont typeface="Wingdings" pitchFamily="2" charset="2"/>
              <a:buChar char="Ø"/>
            </a:pPr>
            <a:r>
              <a:rPr lang="es-MX" dirty="0" smtClean="0">
                <a:solidFill>
                  <a:srgbClr val="FFFF66"/>
                </a:solidFill>
                <a:latin typeface="Aparajita" pitchFamily="34" charset="0"/>
                <a:cs typeface="Aparajita" pitchFamily="34" charset="0"/>
              </a:rPr>
              <a:t>Estados Unidos de América no padeció la misma suerte; su entrada posterior al conflicto y que éste se desarrollara prácticamente sobre el territorio europeo, contribuyó para que este país terminara de erigirse como la principal potencia mundial… </a:t>
            </a:r>
          </a:p>
        </p:txBody>
      </p:sp>
    </p:spTree>
    <p:extLst>
      <p:ext uri="{BB962C8B-B14F-4D97-AF65-F5344CB8AC3E}">
        <p14:creationId xmlns="" xmlns:p14="http://schemas.microsoft.com/office/powerpoint/2010/main" val="86424650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smtClean="0">
                <a:solidFill>
                  <a:srgbClr val="00B050"/>
                </a:solidFill>
                <a:latin typeface="Algerian" pitchFamily="82" charset="0"/>
              </a:rPr>
              <a:t>Continuación:</a:t>
            </a:r>
            <a:endParaRPr lang="es-MX" sz="4400" dirty="0">
              <a:solidFill>
                <a:srgbClr val="00B050"/>
              </a:solidFill>
              <a:latin typeface="Algerian" pitchFamily="82" charset="0"/>
            </a:endParaRPr>
          </a:p>
        </p:txBody>
      </p:sp>
      <p:sp>
        <p:nvSpPr>
          <p:cNvPr id="3" name="2 Marcador de contenido"/>
          <p:cNvSpPr>
            <a:spLocks noGrp="1"/>
          </p:cNvSpPr>
          <p:nvPr>
            <p:ph idx="1"/>
          </p:nvPr>
        </p:nvSpPr>
        <p:spPr>
          <a:xfrm>
            <a:off x="395536" y="1124744"/>
            <a:ext cx="8748464" cy="5733256"/>
          </a:xfrm>
        </p:spPr>
        <p:txBody>
          <a:bodyPr>
            <a:normAutofit lnSpcReduction="10000"/>
          </a:bodyPr>
          <a:lstStyle/>
          <a:p>
            <a:r>
              <a:rPr lang="es-MX" dirty="0" smtClean="0">
                <a:solidFill>
                  <a:srgbClr val="00B050"/>
                </a:solidFill>
                <a:latin typeface="+mj-lt"/>
              </a:rPr>
              <a:t>Las potencias involucradas en la carrera, a su vez, proporcionaron descubrimientos incluso llevaron el nombre al espacio.</a:t>
            </a:r>
          </a:p>
          <a:p>
            <a:r>
              <a:rPr lang="es-MX" dirty="0" smtClean="0">
                <a:solidFill>
                  <a:srgbClr val="00B050"/>
                </a:solidFill>
                <a:latin typeface="+mj-lt"/>
              </a:rPr>
              <a:t>La filosofía también recibió la influencia de la segunda guerra mundial.</a:t>
            </a:r>
          </a:p>
          <a:p>
            <a:r>
              <a:rPr lang="es-MX" dirty="0" smtClean="0">
                <a:solidFill>
                  <a:srgbClr val="00B050"/>
                </a:solidFill>
                <a:latin typeface="+mj-lt"/>
              </a:rPr>
              <a:t>A pesar de la destrucción provocada por la segunda guerra mundial, del siglo xx fue una época durante los cuales avances científicos y tecnológicos permitieron agilizar fuentes de energía.</a:t>
            </a:r>
          </a:p>
        </p:txBody>
      </p:sp>
    </p:spTree>
    <p:extLst>
      <p:ext uri="{BB962C8B-B14F-4D97-AF65-F5344CB8AC3E}">
        <p14:creationId xmlns="" xmlns:p14="http://schemas.microsoft.com/office/powerpoint/2010/main" val="248786162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12863" cy="1426464"/>
          </a:xfrm>
        </p:spPr>
        <p:txBody>
          <a:bodyPr/>
          <a:lstStyle/>
          <a:p>
            <a:r>
              <a:rPr lang="es-MX" sz="3200" dirty="0" smtClean="0">
                <a:solidFill>
                  <a:srgbClr val="00B050"/>
                </a:solidFill>
                <a:latin typeface="Algerian" pitchFamily="82" charset="0"/>
              </a:rPr>
              <a:t>La democracia parlamentaria de Japón y el despegue de su poderío económico:</a:t>
            </a:r>
            <a:endParaRPr lang="es-MX" sz="3200" dirty="0">
              <a:solidFill>
                <a:srgbClr val="00B050"/>
              </a:solidFill>
              <a:latin typeface="Algerian" pitchFamily="82" charset="0"/>
            </a:endParaRPr>
          </a:p>
        </p:txBody>
      </p:sp>
      <p:sp>
        <p:nvSpPr>
          <p:cNvPr id="3" name="2 Marcador de contenido"/>
          <p:cNvSpPr>
            <a:spLocks noGrp="1"/>
          </p:cNvSpPr>
          <p:nvPr>
            <p:ph idx="1"/>
          </p:nvPr>
        </p:nvSpPr>
        <p:spPr>
          <a:xfrm>
            <a:off x="323528" y="1124744"/>
            <a:ext cx="8820472" cy="5733256"/>
          </a:xfrm>
        </p:spPr>
        <p:txBody>
          <a:bodyPr>
            <a:normAutofit fontScale="92500" lnSpcReduction="10000"/>
          </a:bodyPr>
          <a:lstStyle/>
          <a:p>
            <a:pPr>
              <a:buFont typeface="Wingdings" pitchFamily="2" charset="2"/>
              <a:buChar char="q"/>
            </a:pPr>
            <a:r>
              <a:rPr lang="es-MX" dirty="0" smtClean="0">
                <a:solidFill>
                  <a:srgbClr val="47FF47"/>
                </a:solidFill>
                <a:latin typeface="Aparajita" pitchFamily="34" charset="0"/>
                <a:cs typeface="Aparajita" pitchFamily="34" charset="0"/>
              </a:rPr>
              <a:t>Japón se enfrentó con serios problemas al concluir la Segunda Guerra Mundial; al igual que Europa, la destrucción de industrias y viviendas fue parte de las perdidas económicas  de este país, además del desempleo y una corriente inflación. También como país vencido, Japón fue ocupado militarmente por Estados Unidos hasta 1952.</a:t>
            </a:r>
          </a:p>
          <a:p>
            <a:pPr>
              <a:buFont typeface="Wingdings" pitchFamily="2" charset="2"/>
              <a:buChar char="q"/>
            </a:pPr>
            <a:r>
              <a:rPr lang="es-MX" dirty="0" smtClean="0">
                <a:solidFill>
                  <a:srgbClr val="47FF47"/>
                </a:solidFill>
                <a:latin typeface="Aparajita" pitchFamily="34" charset="0"/>
                <a:cs typeface="Aparajita" pitchFamily="34" charset="0"/>
              </a:rPr>
              <a:t>Recordaremos que, Japón había iniciado un proceso importante de modernización hacia finales del siglo XIX. Aunque la Segunda Guerra Mundial, provocó grandes pérdidas materiales, permitió el avance tecnológico y el incremento de su capacidad productivas en algunos sectores como el hierro, el acero, las máquinas y los químicos…</a:t>
            </a:r>
            <a:endParaRPr lang="es-MX" dirty="0">
              <a:solidFill>
                <a:srgbClr val="47FF47"/>
              </a:solidFill>
              <a:latin typeface="Aparajita" pitchFamily="34" charset="0"/>
              <a:cs typeface="Aparajita" pitchFamily="34" charset="0"/>
            </a:endParaRPr>
          </a:p>
        </p:txBody>
      </p:sp>
    </p:spTree>
    <p:extLst>
      <p:ext uri="{BB962C8B-B14F-4D97-AF65-F5344CB8AC3E}">
        <p14:creationId xmlns="" xmlns:p14="http://schemas.microsoft.com/office/powerpoint/2010/main" val="182590224"/>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12863" cy="1426464"/>
          </a:xfrm>
        </p:spPr>
        <p:txBody>
          <a:bodyPr/>
          <a:lstStyle/>
          <a:p>
            <a:r>
              <a:rPr lang="es-MX" sz="2800" dirty="0" smtClean="0">
                <a:solidFill>
                  <a:srgbClr val="660066"/>
                </a:solidFill>
                <a:latin typeface="Algerian" pitchFamily="82" charset="0"/>
              </a:rPr>
              <a:t>La influencia de los organismos financieros internacionales en las políticas económicas locales y la deuda externa:</a:t>
            </a:r>
            <a:endParaRPr lang="es-MX" sz="2800" dirty="0">
              <a:solidFill>
                <a:srgbClr val="660066"/>
              </a:solidFill>
              <a:latin typeface="Algerian" pitchFamily="82" charset="0"/>
            </a:endParaRPr>
          </a:p>
        </p:txBody>
      </p:sp>
      <p:sp>
        <p:nvSpPr>
          <p:cNvPr id="3" name="2 Marcador de contenido"/>
          <p:cNvSpPr>
            <a:spLocks noGrp="1"/>
          </p:cNvSpPr>
          <p:nvPr>
            <p:ph idx="1"/>
          </p:nvPr>
        </p:nvSpPr>
        <p:spPr>
          <a:xfrm>
            <a:off x="395536" y="1484784"/>
            <a:ext cx="8748464" cy="5373216"/>
          </a:xfrm>
        </p:spPr>
        <p:txBody>
          <a:bodyPr>
            <a:normAutofit fontScale="92500" lnSpcReduction="20000"/>
          </a:bodyPr>
          <a:lstStyle/>
          <a:p>
            <a:pPr>
              <a:buFont typeface="Courier New" pitchFamily="49" charset="0"/>
              <a:buChar char="o"/>
            </a:pPr>
            <a:r>
              <a:rPr lang="es-MX" dirty="0" smtClean="0">
                <a:solidFill>
                  <a:srgbClr val="FF61FF"/>
                </a:solidFill>
                <a:latin typeface="Aparajita" pitchFamily="34" charset="0"/>
                <a:cs typeface="Aparajita" pitchFamily="34" charset="0"/>
              </a:rPr>
              <a:t>Hacía el fin de la Segunda Guerra Mundial; estados unidos de América creyó útil promover la reintegración de las económicas europeas destruidas a una económica mundial capitalista, como una forma de frenar el avance del socialismo en Europa. Así, con esta intención se reúnen en Bretton Woods, Estados Unidos, en 1944 delegados de cuarenta y cuatro países.</a:t>
            </a:r>
          </a:p>
          <a:p>
            <a:pPr>
              <a:buFont typeface="Courier New" pitchFamily="49" charset="0"/>
              <a:buChar char="o"/>
            </a:pPr>
            <a:r>
              <a:rPr lang="es-MX" dirty="0" smtClean="0">
                <a:solidFill>
                  <a:srgbClr val="FF61FF"/>
                </a:solidFill>
                <a:latin typeface="Aparajita" pitchFamily="34" charset="0"/>
                <a:cs typeface="Aparajita" pitchFamily="34" charset="0"/>
              </a:rPr>
              <a:t>Estos fueron ,los primeros de varios organismos económicos internacionales que se crearon después de la Segunda Guerra Mundial internacional. Algunos tienen un carácter regional, como la comisión económica para América Latina y el Caribe… </a:t>
            </a:r>
            <a:endParaRPr lang="es-MX" dirty="0">
              <a:solidFill>
                <a:srgbClr val="FF61FF"/>
              </a:solidFill>
              <a:latin typeface="Aparajita" pitchFamily="34" charset="0"/>
              <a:cs typeface="Aparajita" pitchFamily="34" charset="0"/>
            </a:endParaRPr>
          </a:p>
        </p:txBody>
      </p:sp>
    </p:spTree>
    <p:extLst>
      <p:ext uri="{BB962C8B-B14F-4D97-AF65-F5344CB8AC3E}">
        <p14:creationId xmlns="" xmlns:p14="http://schemas.microsoft.com/office/powerpoint/2010/main" val="1464052785"/>
      </p:ext>
    </p:extLst>
  </p:cSld>
  <p:clrMapOvr>
    <a:masterClrMapping/>
  </p:clrMapOvr>
  <mc:AlternateContent xmlns:mc="http://schemas.openxmlformats.org/markup-compatibility/2006">
    <mc:Choice xmlns=""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640960" cy="1124744"/>
          </a:xfrm>
        </p:spPr>
        <p:txBody>
          <a:bodyPr/>
          <a:lstStyle/>
          <a:p>
            <a:r>
              <a:rPr lang="es-MX" dirty="0" smtClean="0">
                <a:solidFill>
                  <a:srgbClr val="0066FF"/>
                </a:solidFill>
                <a:latin typeface="Algerian" pitchFamily="82" charset="0"/>
              </a:rPr>
              <a:t>=los países productores de petróleo=…</a:t>
            </a:r>
            <a:endParaRPr lang="es-MX" dirty="0">
              <a:solidFill>
                <a:srgbClr val="0066FF"/>
              </a:solidFill>
              <a:latin typeface="Algerian" pitchFamily="82" charset="0"/>
            </a:endParaRPr>
          </a:p>
        </p:txBody>
      </p:sp>
      <p:sp>
        <p:nvSpPr>
          <p:cNvPr id="3" name="2 Marcador de contenido"/>
          <p:cNvSpPr>
            <a:spLocks noGrp="1"/>
          </p:cNvSpPr>
          <p:nvPr>
            <p:ph idx="1"/>
          </p:nvPr>
        </p:nvSpPr>
        <p:spPr>
          <a:xfrm>
            <a:off x="323528" y="1484784"/>
            <a:ext cx="8820472" cy="5373216"/>
          </a:xfrm>
        </p:spPr>
        <p:txBody>
          <a:bodyPr>
            <a:normAutofit fontScale="92500"/>
          </a:bodyPr>
          <a:lstStyle/>
          <a:p>
            <a:pPr>
              <a:buFont typeface="Wingdings" pitchFamily="2" charset="2"/>
              <a:buChar char="§"/>
            </a:pPr>
            <a:r>
              <a:rPr lang="es-MX" dirty="0" smtClean="0">
                <a:solidFill>
                  <a:srgbClr val="00CCFF"/>
                </a:solidFill>
                <a:latin typeface="Aparajita" pitchFamily="34" charset="0"/>
                <a:cs typeface="Aparajita" pitchFamily="34" charset="0"/>
              </a:rPr>
              <a:t> desde las primeras décadas del siglo XX, el petróleo desplaza al carbón como principal energético del mundo. El petróleo se convirtió  con un producto codiciado por las grandes potencias. Gran parte de los yacimientos se encontraba en países con un bajo nivel de desarrollo económico en países que estaban bajó  el dominio de las grandes potencias.</a:t>
            </a:r>
          </a:p>
          <a:p>
            <a:pPr>
              <a:buFont typeface="Wingdings" pitchFamily="2" charset="2"/>
              <a:buChar char="§"/>
            </a:pPr>
            <a:r>
              <a:rPr lang="es-MX" dirty="0" smtClean="0">
                <a:solidFill>
                  <a:srgbClr val="00CCFF"/>
                </a:solidFill>
                <a:latin typeface="Aparajita" pitchFamily="34" charset="0"/>
                <a:cs typeface="Aparajita" pitchFamily="34" charset="0"/>
              </a:rPr>
              <a:t>Después de la Segunda Guerra Mundial </a:t>
            </a:r>
            <a:r>
              <a:rPr lang="es-MX" dirty="0">
                <a:solidFill>
                  <a:srgbClr val="00CCFF"/>
                </a:solidFill>
                <a:latin typeface="Aparajita" pitchFamily="34" charset="0"/>
                <a:cs typeface="Aparajita" pitchFamily="34" charset="0"/>
              </a:rPr>
              <a:t>i</a:t>
            </a:r>
            <a:r>
              <a:rPr lang="es-MX" dirty="0" smtClean="0">
                <a:solidFill>
                  <a:srgbClr val="00CCFF"/>
                </a:solidFill>
                <a:latin typeface="Aparajita" pitchFamily="34" charset="0"/>
                <a:cs typeface="Aparajita" pitchFamily="34" charset="0"/>
              </a:rPr>
              <a:t>nició un importante proceso de descolonización y los nuevos países que contaban con yacimientos petroleros adquirieron relevancias a nivel mundial…</a:t>
            </a:r>
            <a:endParaRPr lang="es-MX" dirty="0">
              <a:solidFill>
                <a:srgbClr val="00CCFF"/>
              </a:solidFill>
              <a:latin typeface="Aparajita" pitchFamily="34" charset="0"/>
              <a:cs typeface="Aparajita" pitchFamily="34" charset="0"/>
            </a:endParaRPr>
          </a:p>
        </p:txBody>
      </p:sp>
    </p:spTree>
    <p:extLst>
      <p:ext uri="{BB962C8B-B14F-4D97-AF65-F5344CB8AC3E}">
        <p14:creationId xmlns="" xmlns:p14="http://schemas.microsoft.com/office/powerpoint/2010/main" val="285190708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8353"/>
            <a:ext cx="8712968" cy="914400"/>
          </a:xfrm>
        </p:spPr>
        <p:txBody>
          <a:bodyPr/>
          <a:lstStyle/>
          <a:p>
            <a:r>
              <a:rPr lang="es-MX" dirty="0" smtClean="0">
                <a:solidFill>
                  <a:schemeClr val="accent4">
                    <a:lumMod val="75000"/>
                  </a:schemeClr>
                </a:solidFill>
                <a:latin typeface="Algerian" pitchFamily="82" charset="0"/>
              </a:rPr>
              <a:t>Fondo monetario internacional:</a:t>
            </a:r>
            <a:endParaRPr lang="es-MX" dirty="0">
              <a:solidFill>
                <a:schemeClr val="accent4">
                  <a:lumMod val="75000"/>
                </a:schemeClr>
              </a:solidFill>
              <a:latin typeface="Algerian" pitchFamily="82" charset="0"/>
            </a:endParaRPr>
          </a:p>
        </p:txBody>
      </p:sp>
      <p:sp>
        <p:nvSpPr>
          <p:cNvPr id="6" name="AutoShape 2" descr="about:blankoutlineplus.IMG"/>
          <p:cNvSpPr>
            <a:spLocks noChangeAspect="1" noChangeArrowheads="1"/>
          </p:cNvSpPr>
          <p:nvPr/>
        </p:nvSpPr>
        <p:spPr bwMode="auto">
          <a:xfrm>
            <a:off x="3400425" y="4881563"/>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3" descr="about:blankoutlineminus.IMG"/>
          <p:cNvSpPr>
            <a:spLocks noChangeAspect="1" noChangeArrowheads="1"/>
          </p:cNvSpPr>
          <p:nvPr/>
        </p:nvSpPr>
        <p:spPr bwMode="auto">
          <a:xfrm>
            <a:off x="3463925" y="4881563"/>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Marcador de contenido"/>
          <p:cNvSpPr>
            <a:spLocks noGrp="1"/>
          </p:cNvSpPr>
          <p:nvPr>
            <p:ph idx="1"/>
          </p:nvPr>
        </p:nvSpPr>
        <p:spPr>
          <a:xfrm>
            <a:off x="395536" y="908720"/>
            <a:ext cx="8496944" cy="7272808"/>
          </a:xfrm>
        </p:spPr>
        <p:txBody>
          <a:bodyPr>
            <a:normAutofit/>
          </a:bodyPr>
          <a:lstStyle/>
          <a:p>
            <a:r>
              <a:rPr lang="es-MX" sz="1900" dirty="0">
                <a:solidFill>
                  <a:schemeClr val="accent4">
                    <a:lumMod val="60000"/>
                    <a:lumOff val="40000"/>
                  </a:schemeClr>
                </a:solidFill>
              </a:rPr>
              <a:t>Fondo Monetario Internacional (FMI), organismo financiero autónomo, independiente de la Organización de las Naciones Unidas (ONU) pero que en sus relaciones con ésta tiene la designación de 'agencia especializada'. Su creación surgió, junto con la del Banco Internacional para la Reconstrucción y el Desarrollo (BIRD), después de la celebración de la Conferencia de Bretton Woods (New Hampshire, Estados Unidos) celebrada en 1944.</a:t>
            </a:r>
          </a:p>
          <a:p>
            <a:r>
              <a:rPr lang="es-MX" sz="1900" dirty="0">
                <a:solidFill>
                  <a:schemeClr val="accent4">
                    <a:lumMod val="60000"/>
                    <a:lumOff val="40000"/>
                  </a:schemeClr>
                </a:solidFill>
              </a:rPr>
              <a:t> </a:t>
            </a:r>
          </a:p>
          <a:p>
            <a:r>
              <a:rPr lang="es-MX" sz="1900" dirty="0">
                <a:solidFill>
                  <a:schemeClr val="accent4">
                    <a:lumMod val="60000"/>
                    <a:lumOff val="40000"/>
                  </a:schemeClr>
                </a:solidFill>
              </a:rPr>
              <a:t>El FMI fue fundado en 1946. Tiene como objetivo promocionar la cooperación monetaria internacional y facilitar el crecimiento equilibrado del comercio mundial mediante la creación de un sistema de pagos multilaterales para las transacciones corrientes y la eliminación de las restricciones al comercio internacional. El FMI es un foro permanente de reflexión sobre los aspectos relativos a los pagos internacionales; sus miembros tienen que someterse a una disciplina de tipos de cambio y evitar las prácticas restrictivas del comercio. También asesora sobre la política económica que ha de seguirse, promueve la coordinación de la política internacional y asesora a los bancos centrales y a los gobiernos sobre contabilidad, impuestos y otros aspectos financieros. Cualquier país puede pertenecer al FMI, que en la actualidad está integrado por 182 estados miembros.</a:t>
            </a:r>
          </a:p>
          <a:p>
            <a:r>
              <a:rPr lang="es-MX" sz="1900" dirty="0">
                <a:solidFill>
                  <a:schemeClr val="accent4">
                    <a:lumMod val="60000"/>
                    <a:lumOff val="40000"/>
                  </a:schemeClr>
                </a:solidFill>
              </a:rPr>
              <a:t> </a:t>
            </a:r>
          </a:p>
          <a:p>
            <a:endParaRPr lang="es-MX" dirty="0"/>
          </a:p>
        </p:txBody>
      </p:sp>
    </p:spTree>
    <p:extLst>
      <p:ext uri="{BB962C8B-B14F-4D97-AF65-F5344CB8AC3E}">
        <p14:creationId xmlns="" xmlns:p14="http://schemas.microsoft.com/office/powerpoint/2010/main" val="76043504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640960" cy="1844824"/>
          </a:xfrm>
        </p:spPr>
        <p:style>
          <a:lnRef idx="0">
            <a:scrgbClr r="0" g="0" b="0"/>
          </a:lnRef>
          <a:fillRef idx="1002">
            <a:schemeClr val="dk2"/>
          </a:fillRef>
          <a:effectRef idx="0">
            <a:scrgbClr r="0" g="0" b="0"/>
          </a:effectRef>
          <a:fontRef idx="major"/>
        </p:style>
        <p:txBody>
          <a:bodyPr/>
          <a:lstStyle/>
          <a:p>
            <a:endParaRPr lang="es-MX" dirty="0"/>
          </a:p>
        </p:txBody>
      </p:sp>
      <p:pic>
        <p:nvPicPr>
          <p:cNvPr id="3074" name="Picture 2" descr="G:\Photos\DSC_0000450.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784350"/>
            <a:ext cx="6840760" cy="47797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16543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txBody>
          <a:bodyPr>
            <a:noAutofit/>
          </a:bodyPr>
          <a:lstStyle/>
          <a:p>
            <a:pPr>
              <a:buFont typeface="Wingdings" pitchFamily="2" charset="2"/>
              <a:buChar char="v"/>
            </a:pPr>
            <a:r>
              <a:rPr lang="es-MX" sz="9400" dirty="0" smtClean="0">
                <a:latin typeface="Algerian" pitchFamily="82" charset="0"/>
              </a:rPr>
              <a:t>Transformaciones demográficas y urbanas</a:t>
            </a:r>
            <a:r>
              <a:rPr lang="es-MX" sz="9400" dirty="0" smtClean="0">
                <a:latin typeface="Algerian" pitchFamily="82" charset="0"/>
                <a:sym typeface="Wingdings" pitchFamily="2" charset="2"/>
              </a:rPr>
              <a:t></a:t>
            </a:r>
            <a:endParaRPr lang="es-MX" sz="9400" dirty="0">
              <a:latin typeface="Algerian" pitchFamily="82" charset="0"/>
            </a:endParaRPr>
          </a:p>
        </p:txBody>
      </p:sp>
    </p:spTree>
    <p:extLst>
      <p:ext uri="{BB962C8B-B14F-4D97-AF65-F5344CB8AC3E}">
        <p14:creationId xmlns="" xmlns:p14="http://schemas.microsoft.com/office/powerpoint/2010/main" val="174522460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3200" dirty="0" smtClean="0">
                <a:solidFill>
                  <a:srgbClr val="FF0000"/>
                </a:solidFill>
                <a:latin typeface="Algerian" pitchFamily="82" charset="0"/>
              </a:rPr>
              <a:t>Salud, crecimiento de la población y migraciones a regiones desarrolladas.</a:t>
            </a:r>
            <a:endParaRPr lang="es-MX" sz="3200" dirty="0">
              <a:solidFill>
                <a:srgbClr val="FF0000"/>
              </a:solidFill>
              <a:latin typeface="Algerian" pitchFamily="82" charset="0"/>
            </a:endParaRPr>
          </a:p>
        </p:txBody>
      </p:sp>
      <p:sp>
        <p:nvSpPr>
          <p:cNvPr id="3" name="2 Marcador de contenido"/>
          <p:cNvSpPr>
            <a:spLocks noGrp="1"/>
          </p:cNvSpPr>
          <p:nvPr>
            <p:ph idx="1"/>
          </p:nvPr>
        </p:nvSpPr>
        <p:spPr>
          <a:xfrm>
            <a:off x="323528" y="1124744"/>
            <a:ext cx="8820472" cy="5733256"/>
          </a:xfrm>
        </p:spPr>
        <p:txBody>
          <a:bodyPr>
            <a:normAutofit fontScale="92500"/>
          </a:bodyPr>
          <a:lstStyle/>
          <a:p>
            <a:pPr>
              <a:buFont typeface="Wingdings" pitchFamily="2" charset="2"/>
              <a:buChar char="§"/>
            </a:pPr>
            <a:r>
              <a:rPr lang="es-MX" dirty="0" smtClean="0">
                <a:solidFill>
                  <a:srgbClr val="800000"/>
                </a:solidFill>
                <a:latin typeface="Aparajita" pitchFamily="34" charset="0"/>
                <a:cs typeface="Aparajita" pitchFamily="34" charset="0"/>
              </a:rPr>
              <a:t>Desde las primeras décadas del siglo XX, los avances en la mediana favorecieron la reducción de los niveles de mortandad en todos los países del mundo. Para mediados del siglo, la creación y la difusión de nuevos medicamentos y tratamientos, como los antibióticos (penicilina), a quimioterapia y las vacunas (que eran utilizadas para inmunizar contra un número cada vez de mas enfermedades) ayudaron  a contraerse los efectos de muchos padecimientos, propiciando un aumento en la calidad de vida de las personas.</a:t>
            </a:r>
          </a:p>
          <a:p>
            <a:pPr>
              <a:buFont typeface="Wingdings" pitchFamily="2" charset="2"/>
              <a:buChar char="§"/>
            </a:pPr>
            <a:r>
              <a:rPr lang="es-MX" dirty="0" smtClean="0">
                <a:solidFill>
                  <a:srgbClr val="800000"/>
                </a:solidFill>
                <a:latin typeface="Aparajita" pitchFamily="34" charset="0"/>
                <a:cs typeface="Aparajita" pitchFamily="34" charset="0"/>
              </a:rPr>
              <a:t>En la primera mitad del siglo XX, estos beneficios impactaron principalmente los países…</a:t>
            </a:r>
            <a:endParaRPr lang="es-MX" dirty="0">
              <a:solidFill>
                <a:srgbClr val="800000"/>
              </a:solidFill>
              <a:latin typeface="Aparajita" pitchFamily="34" charset="0"/>
              <a:cs typeface="Aparajita" pitchFamily="34" charset="0"/>
            </a:endParaRPr>
          </a:p>
        </p:txBody>
      </p:sp>
    </p:spTree>
    <p:extLst>
      <p:ext uri="{BB962C8B-B14F-4D97-AF65-F5344CB8AC3E}">
        <p14:creationId xmlns="" xmlns:p14="http://schemas.microsoft.com/office/powerpoint/2010/main" val="1754770128"/>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rgbClr val="00FFFF"/>
                </a:solidFill>
                <a:latin typeface="Algerian" pitchFamily="82" charset="0"/>
                <a:sym typeface="Wingdings" pitchFamily="2" charset="2"/>
              </a:rPr>
              <a:t></a:t>
            </a:r>
            <a:r>
              <a:rPr lang="es-MX" dirty="0" smtClean="0">
                <a:solidFill>
                  <a:srgbClr val="00FFFF"/>
                </a:solidFill>
                <a:latin typeface="Algerian" pitchFamily="82" charset="0"/>
              </a:rPr>
              <a:t>La pobreza en el mundo</a:t>
            </a:r>
            <a:r>
              <a:rPr lang="es-MX" dirty="0" smtClean="0">
                <a:solidFill>
                  <a:srgbClr val="00FFFF"/>
                </a:solidFill>
                <a:latin typeface="Algerian" pitchFamily="82" charset="0"/>
                <a:sym typeface="Wingdings" pitchFamily="2" charset="2"/>
              </a:rPr>
              <a:t></a:t>
            </a:r>
            <a:endParaRPr lang="es-MX" dirty="0">
              <a:solidFill>
                <a:srgbClr val="00FFFF"/>
              </a:solidFill>
              <a:latin typeface="Algerian" pitchFamily="82" charset="0"/>
            </a:endParaRPr>
          </a:p>
        </p:txBody>
      </p:sp>
      <p:sp>
        <p:nvSpPr>
          <p:cNvPr id="3" name="2 Marcador de contenido"/>
          <p:cNvSpPr>
            <a:spLocks noGrp="1"/>
          </p:cNvSpPr>
          <p:nvPr>
            <p:ph idx="1"/>
          </p:nvPr>
        </p:nvSpPr>
        <p:spPr>
          <a:xfrm>
            <a:off x="323528" y="908720"/>
            <a:ext cx="8820472" cy="5949280"/>
          </a:xfrm>
        </p:spPr>
        <p:txBody>
          <a:bodyPr>
            <a:normAutofit fontScale="92500" lnSpcReduction="20000"/>
          </a:bodyPr>
          <a:lstStyle/>
          <a:p>
            <a:r>
              <a:rPr lang="es-MX" dirty="0" smtClean="0">
                <a:solidFill>
                  <a:srgbClr val="99FFCC"/>
                </a:solidFill>
                <a:latin typeface="Aparajita" pitchFamily="34" charset="0"/>
                <a:cs typeface="Aparajita" pitchFamily="34" charset="0"/>
              </a:rPr>
              <a:t>El crecimiento de la pobreza ha sido un fenómeno constante desde el final de la segunda guerra mundial, y aparece agravarse durante las ultimas décadas del siglo pasado por  las constantes crisis económicas, el fin de las políticas  del estado de bienestar y los insuficientes resultados de las reformas económicas el fin de las políticas del estado de bienestar.</a:t>
            </a:r>
          </a:p>
          <a:p>
            <a:r>
              <a:rPr lang="es-MX" dirty="0" smtClean="0">
                <a:solidFill>
                  <a:srgbClr val="99FFCC"/>
                </a:solidFill>
                <a:latin typeface="Aparajita" pitchFamily="34" charset="0"/>
                <a:cs typeface="Aparajita" pitchFamily="34" charset="0"/>
              </a:rPr>
              <a:t>El fin de la segunda guerra mundial produjo un proceso de descolonización importante en el mundo, que trajo consigo mejoras de educación y salud,. Además de un acelerado desarrollo económico que provoco una reducción notable de la pobreza; sin embargo, en muchos nuevos países que surgían  con serías dificultades  para seguir desarrollando su economía…</a:t>
            </a:r>
          </a:p>
        </p:txBody>
      </p:sp>
    </p:spTree>
    <p:extLst>
      <p:ext uri="{BB962C8B-B14F-4D97-AF65-F5344CB8AC3E}">
        <p14:creationId xmlns="" xmlns:p14="http://schemas.microsoft.com/office/powerpoint/2010/main" val="1000370761"/>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dirty="0" smtClean="0">
                <a:solidFill>
                  <a:srgbClr val="47FF47"/>
                </a:solidFill>
                <a:latin typeface="Algerian" pitchFamily="82" charset="0"/>
              </a:rPr>
              <a:t>La aparición de los metrópolis</a:t>
            </a:r>
            <a:r>
              <a:rPr lang="es-MX" dirty="0" smtClean="0">
                <a:solidFill>
                  <a:srgbClr val="47FF47"/>
                </a:solidFill>
                <a:latin typeface="Algerian" pitchFamily="82" charset="0"/>
                <a:sym typeface="Wingdings" pitchFamily="2" charset="2"/>
              </a:rPr>
              <a:t></a:t>
            </a:r>
            <a:endParaRPr lang="es-MX" dirty="0">
              <a:solidFill>
                <a:srgbClr val="47FF47"/>
              </a:solidFill>
              <a:latin typeface="Algerian" pitchFamily="82" charset="0"/>
            </a:endParaRPr>
          </a:p>
        </p:txBody>
      </p:sp>
      <p:sp>
        <p:nvSpPr>
          <p:cNvPr id="3" name="2 Marcador de contenido"/>
          <p:cNvSpPr>
            <a:spLocks noGrp="1"/>
          </p:cNvSpPr>
          <p:nvPr>
            <p:ph idx="1"/>
          </p:nvPr>
        </p:nvSpPr>
        <p:spPr>
          <a:xfrm>
            <a:off x="395536" y="836712"/>
            <a:ext cx="8748464" cy="6021288"/>
          </a:xfrm>
        </p:spPr>
        <p:txBody>
          <a:bodyPr>
            <a:normAutofit fontScale="92500" lnSpcReduction="20000"/>
          </a:bodyPr>
          <a:lstStyle/>
          <a:p>
            <a:r>
              <a:rPr lang="es-MX" dirty="0" smtClean="0">
                <a:solidFill>
                  <a:srgbClr val="99FF66"/>
                </a:solidFill>
                <a:latin typeface="Aparajita" pitchFamily="34" charset="0"/>
                <a:cs typeface="Aparajita" pitchFamily="34" charset="0"/>
              </a:rPr>
              <a:t>Si en el siglo XIX se da un crecimiento importante  de las ciudades promovido por la revolución industrial; después de la segunda  guerra mundial, da inicio el mas largo y rápido crecimiento en los centros urbanos tanto en tamaño como en cantidad. Ya no sola las potencias económicas vienen este proceso, gran  parte de este crecimiento urbano, se ha concentrado en Asia, Latinoamérica y África.</a:t>
            </a:r>
          </a:p>
          <a:p>
            <a:r>
              <a:rPr lang="es-MX" dirty="0" smtClean="0">
                <a:solidFill>
                  <a:srgbClr val="99FF66"/>
                </a:solidFill>
                <a:latin typeface="Aparajita" pitchFamily="34" charset="0"/>
                <a:cs typeface="Aparajita" pitchFamily="34" charset="0"/>
              </a:rPr>
              <a:t>La industrialización y los avances tecnológicos tienen un proceso importante de expansión a nivel mundial.</a:t>
            </a:r>
          </a:p>
          <a:p>
            <a:r>
              <a:rPr lang="es-MX" dirty="0" smtClean="0">
                <a:solidFill>
                  <a:srgbClr val="99FF66"/>
                </a:solidFill>
                <a:latin typeface="Aparajita" pitchFamily="34" charset="0"/>
                <a:cs typeface="Aparajita" pitchFamily="34" charset="0"/>
              </a:rPr>
              <a:t>El crecimiento ya no es solo horizontal, utilizando los avances tecnológicos aplicando a la construcción.</a:t>
            </a:r>
            <a:endParaRPr lang="es-MX" dirty="0">
              <a:solidFill>
                <a:srgbClr val="99FF66"/>
              </a:solidFill>
              <a:latin typeface="Aparajita" pitchFamily="34" charset="0"/>
              <a:cs typeface="Aparajita" pitchFamily="34" charset="0"/>
            </a:endParaRPr>
          </a:p>
        </p:txBody>
      </p:sp>
    </p:spTree>
    <p:extLst>
      <p:ext uri="{BB962C8B-B14F-4D97-AF65-F5344CB8AC3E}">
        <p14:creationId xmlns="" xmlns:p14="http://schemas.microsoft.com/office/powerpoint/2010/main" val="62750726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style>
          <a:lnRef idx="0">
            <a:scrgbClr r="0" g="0" b="0"/>
          </a:lnRef>
          <a:fillRef idx="1003">
            <a:schemeClr val="dk2"/>
          </a:fillRef>
          <a:effectRef idx="0">
            <a:scrgbClr r="0" g="0" b="0"/>
          </a:effectRef>
          <a:fontRef idx="major"/>
        </p:style>
        <p:txBody>
          <a:bodyPr/>
          <a:lstStyle/>
          <a:p>
            <a:r>
              <a:rPr lang="es-MX" dirty="0" smtClean="0">
                <a:solidFill>
                  <a:schemeClr val="tx1"/>
                </a:solidFill>
                <a:latin typeface="Algerian" pitchFamily="82" charset="0"/>
              </a:rPr>
              <a:t>Las migraciones internacionales, 1950-1995</a:t>
            </a:r>
            <a:endParaRPr lang="es-MX" dirty="0">
              <a:solidFill>
                <a:schemeClr val="tx1"/>
              </a:solidFill>
              <a:latin typeface="Algerian" pitchFamily="82" charset="0"/>
            </a:endParaRPr>
          </a:p>
        </p:txBody>
      </p:sp>
      <p:pic>
        <p:nvPicPr>
          <p:cNvPr id="4" name="3 Marcador de contenido" descr="1.jpg"/>
          <p:cNvPicPr>
            <a:picLocks noGrp="1" noChangeAspect="1"/>
          </p:cNvPicPr>
          <p:nvPr>
            <p:ph idx="1"/>
          </p:nvPr>
        </p:nvPicPr>
        <p:blipFill>
          <a:blip r:embed="rId2" cstate="print"/>
          <a:stretch>
            <a:fillRect/>
          </a:stretch>
        </p:blipFill>
        <p:spPr>
          <a:xfrm>
            <a:off x="827584" y="2139760"/>
            <a:ext cx="7632847" cy="4026388"/>
          </a:xfrm>
        </p:spPr>
      </p:pic>
    </p:spTree>
    <p:extLst>
      <p:ext uri="{BB962C8B-B14F-4D97-AF65-F5344CB8AC3E}">
        <p14:creationId xmlns="" xmlns:p14="http://schemas.microsoft.com/office/powerpoint/2010/main" val="3400859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pPr algn="ctr"/>
            <a:r>
              <a:rPr lang="es-MX" sz="11500" dirty="0" smtClean="0">
                <a:solidFill>
                  <a:srgbClr val="FFFF00"/>
                </a:solidFill>
                <a:latin typeface="Algerian" pitchFamily="82" charset="0"/>
              </a:rPr>
              <a:t>Conceptos:</a:t>
            </a:r>
            <a:endParaRPr lang="es-MX" sz="11500" dirty="0">
              <a:solidFill>
                <a:srgbClr val="FFFF00"/>
              </a:solidFill>
              <a:latin typeface="Algerian" pitchFamily="82" charset="0"/>
            </a:endParaRPr>
          </a:p>
        </p:txBody>
      </p:sp>
      <p:sp>
        <p:nvSpPr>
          <p:cNvPr id="3" name="2 Marcador de contenido"/>
          <p:cNvSpPr>
            <a:spLocks noGrp="1"/>
          </p:cNvSpPr>
          <p:nvPr>
            <p:ph idx="1"/>
          </p:nvPr>
        </p:nvSpPr>
        <p:spPr>
          <a:xfrm>
            <a:off x="323528" y="1556792"/>
            <a:ext cx="8820472" cy="5301208"/>
          </a:xfrm>
        </p:spPr>
        <p:txBody>
          <a:bodyPr>
            <a:normAutofit fontScale="92500" lnSpcReduction="10000"/>
          </a:bodyPr>
          <a:lstStyle/>
          <a:p>
            <a:pPr>
              <a:buFont typeface="Wingdings" pitchFamily="2" charset="2"/>
              <a:buChar char="Ø"/>
            </a:pPr>
            <a:r>
              <a:rPr lang="es-MX" u="sng" dirty="0" smtClean="0">
                <a:solidFill>
                  <a:srgbClr val="FFFF00"/>
                </a:solidFill>
                <a:latin typeface="Aparajita" pitchFamily="34" charset="0"/>
                <a:cs typeface="Aparajita" pitchFamily="34" charset="0"/>
              </a:rPr>
              <a:t>FASCISMO:  </a:t>
            </a:r>
            <a:r>
              <a:rPr lang="es-MX" dirty="0" smtClean="0">
                <a:solidFill>
                  <a:srgbClr val="FFFF00"/>
                </a:solidFill>
                <a:latin typeface="Aparajita" pitchFamily="34" charset="0"/>
                <a:cs typeface="Aparajita" pitchFamily="34" charset="0"/>
              </a:rPr>
              <a:t>es un régimen político y social fundado por Mussolini en Italia,  cuya base es la dictadura de un partido único que exalta el imperialismo.</a:t>
            </a:r>
          </a:p>
          <a:p>
            <a:pPr>
              <a:buFont typeface="Wingdings" pitchFamily="2" charset="2"/>
              <a:buChar char="Ø"/>
            </a:pPr>
            <a:r>
              <a:rPr lang="es-MX" u="sng" dirty="0" smtClean="0">
                <a:solidFill>
                  <a:srgbClr val="FFFF00"/>
                </a:solidFill>
                <a:latin typeface="Aparajita" pitchFamily="34" charset="0"/>
                <a:cs typeface="Aparajita" pitchFamily="34" charset="0"/>
              </a:rPr>
              <a:t>DICTADURA: </a:t>
            </a:r>
            <a:r>
              <a:rPr lang="es-MX" dirty="0" smtClean="0">
                <a:solidFill>
                  <a:srgbClr val="FFFF00"/>
                </a:solidFill>
                <a:latin typeface="Aparajita" pitchFamily="34" charset="0"/>
                <a:cs typeface="Aparajita" pitchFamily="34" charset="0"/>
              </a:rPr>
              <a:t> Régimen de gobierno centrado en la figura de una sola persona, que ejerce en su poder sin ningún contrapeso:  el dictador tiene poder absoluto y controla los 3 poderes del estado: Legislativo, Ejecutivo y Judicial.</a:t>
            </a:r>
          </a:p>
          <a:p>
            <a:pPr>
              <a:buFont typeface="Wingdings" pitchFamily="2" charset="2"/>
              <a:buChar char="Ø"/>
            </a:pPr>
            <a:r>
              <a:rPr lang="es-MX" u="sng" dirty="0" smtClean="0">
                <a:solidFill>
                  <a:srgbClr val="FFFF00"/>
                </a:solidFill>
                <a:latin typeface="Aparajita" pitchFamily="34" charset="0"/>
                <a:cs typeface="Aparajita" pitchFamily="34" charset="0"/>
              </a:rPr>
              <a:t>INTERVENCIONISMO:   </a:t>
            </a:r>
            <a:r>
              <a:rPr lang="es-MX" dirty="0" smtClean="0">
                <a:solidFill>
                  <a:srgbClr val="FFFF00"/>
                </a:solidFill>
                <a:latin typeface="Aparajita" pitchFamily="34" charset="0"/>
                <a:cs typeface="Aparajita" pitchFamily="34" charset="0"/>
              </a:rPr>
              <a:t>Es un proceso mediante el países u organismos internacionales tratan de influir en los asuntos internos de un país: en su economía o políticas sociales.</a:t>
            </a:r>
            <a:endParaRPr lang="es-MX" u="sng" dirty="0" smtClean="0">
              <a:solidFill>
                <a:srgbClr val="FFFF00"/>
              </a:solidFill>
              <a:latin typeface="Aparajita" pitchFamily="34" charset="0"/>
              <a:cs typeface="Aparajita" pitchFamily="34" charset="0"/>
            </a:endParaRPr>
          </a:p>
        </p:txBody>
      </p:sp>
    </p:spTree>
    <p:extLst>
      <p:ext uri="{BB962C8B-B14F-4D97-AF65-F5344CB8AC3E}">
        <p14:creationId xmlns="" xmlns:p14="http://schemas.microsoft.com/office/powerpoint/2010/main" val="3916514331"/>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9600" dirty="0" smtClean="0">
                <a:solidFill>
                  <a:srgbClr val="00CCFF"/>
                </a:solidFill>
                <a:latin typeface="Algerian" pitchFamily="82" charset="0"/>
              </a:rPr>
              <a:t>“Capitalismo”</a:t>
            </a:r>
            <a:endParaRPr lang="es-MX" sz="9600" dirty="0">
              <a:solidFill>
                <a:srgbClr val="00CCFF"/>
              </a:solidFill>
              <a:latin typeface="Algerian" pitchFamily="82" charset="0"/>
            </a:endParaRPr>
          </a:p>
        </p:txBody>
      </p:sp>
      <p:sp>
        <p:nvSpPr>
          <p:cNvPr id="3" name="2 Marcador de contenido"/>
          <p:cNvSpPr>
            <a:spLocks noGrp="1"/>
          </p:cNvSpPr>
          <p:nvPr>
            <p:ph idx="1"/>
          </p:nvPr>
        </p:nvSpPr>
        <p:spPr>
          <a:xfrm>
            <a:off x="323528" y="1412776"/>
            <a:ext cx="8820472" cy="5445224"/>
          </a:xfrm>
        </p:spPr>
        <p:txBody>
          <a:bodyPr>
            <a:normAutofit fontScale="92500" lnSpcReduction="20000"/>
          </a:bodyPr>
          <a:lstStyle/>
          <a:p>
            <a:r>
              <a:rPr lang="es-MX" dirty="0"/>
              <a:t>Capitalismo, sistema económico en el que los individuos privados y las empresas de negocios llevan a cabo la producción y el intercambio de bienes y servicios mediante complejas transacciones en las que intervienen los precios y los mercados. Aunque tiene sus orígenes en la antigüedad, el desarrollo del capitalismo es un fenómeno europeo; fue evolucionando en distintas etapas, hasta considerarse establecido en la segunda mitad del siglo XIX. Desde Europa, y en concreto desde Inglaterra, el sistema capitalista se fue extendiendo a todo el mundo, siendo el sistema socioeconómico casi exclusivo en el ámbito mundial hasta el estallido de la I Guerra Mundial, tras la cual se estableció un nuevo sistema socioeconómico, el comunismo, que se convirtió en el </a:t>
            </a:r>
            <a:r>
              <a:rPr lang="es-MX" dirty="0" smtClean="0"/>
              <a:t>opuesto capitalismo</a:t>
            </a:r>
            <a:endParaRPr lang="es-MX" dirty="0"/>
          </a:p>
        </p:txBody>
      </p:sp>
    </p:spTree>
    <p:extLst>
      <p:ext uri="{BB962C8B-B14F-4D97-AF65-F5344CB8AC3E}">
        <p14:creationId xmlns="" xmlns:p14="http://schemas.microsoft.com/office/powerpoint/2010/main" val="3949347304"/>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capitalismo.</a:t>
            </a:r>
            <a:endParaRPr lang="es-MX" dirty="0"/>
          </a:p>
        </p:txBody>
      </p:sp>
      <p:pic>
        <p:nvPicPr>
          <p:cNvPr id="4" name="3 Marcador de contenido" descr="4.jpg"/>
          <p:cNvPicPr>
            <a:picLocks noGrp="1" noChangeAspect="1"/>
          </p:cNvPicPr>
          <p:nvPr>
            <p:ph idx="1"/>
          </p:nvPr>
        </p:nvPicPr>
        <p:blipFill>
          <a:blip r:embed="rId2" cstate="print"/>
          <a:stretch>
            <a:fillRect/>
          </a:stretch>
        </p:blipFill>
        <p:spPr>
          <a:xfrm>
            <a:off x="2339752" y="1491808"/>
            <a:ext cx="4392488" cy="5366192"/>
          </a:xfrm>
        </p:spPr>
      </p:pic>
    </p:spTree>
    <p:extLst>
      <p:ext uri="{BB962C8B-B14F-4D97-AF65-F5344CB8AC3E}">
        <p14:creationId xmlns="" xmlns:p14="http://schemas.microsoft.com/office/powerpoint/2010/main" val="251902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txBody>
          <a:bodyPr>
            <a:normAutofit/>
          </a:bodyPr>
          <a:lstStyle/>
          <a:p>
            <a:pPr>
              <a:buFont typeface="Wingdings" pitchFamily="2" charset="2"/>
              <a:buChar char="v"/>
            </a:pPr>
            <a:r>
              <a:rPr lang="es-MX" sz="8800" dirty="0" smtClean="0">
                <a:latin typeface="Algerian" pitchFamily="82" charset="0"/>
              </a:rPr>
              <a:t>La importancia del conocimiento</a:t>
            </a:r>
            <a:r>
              <a:rPr lang="es-MX" sz="8800" dirty="0" smtClean="0">
                <a:latin typeface="Algerian" pitchFamily="82" charset="0"/>
                <a:sym typeface="Wingdings" pitchFamily="2" charset="2"/>
              </a:rPr>
              <a:t>…</a:t>
            </a:r>
            <a:endParaRPr lang="es-MX" sz="8800" dirty="0">
              <a:latin typeface="Algerian" pitchFamily="82" charset="0"/>
            </a:endParaRPr>
          </a:p>
        </p:txBody>
      </p:sp>
    </p:spTree>
    <p:extLst>
      <p:ext uri="{BB962C8B-B14F-4D97-AF65-F5344CB8AC3E}">
        <p14:creationId xmlns="" xmlns:p14="http://schemas.microsoft.com/office/powerpoint/2010/main" val="349473246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319064"/>
          </a:xfrm>
        </p:spPr>
        <p:txBody>
          <a:bodyPr/>
          <a:lstStyle/>
          <a:p>
            <a:r>
              <a:rPr lang="es-MX" dirty="0" smtClean="0">
                <a:solidFill>
                  <a:srgbClr val="0000FF"/>
                </a:solidFill>
                <a:latin typeface="Algerian" pitchFamily="82" charset="0"/>
              </a:rPr>
              <a:t>AVANCES CIENTIFICOS Y TECNOLÓGICOS, Y SU INPACTO EN LA SOCIEDAD…</a:t>
            </a:r>
            <a:endParaRPr lang="es-MX" dirty="0">
              <a:solidFill>
                <a:srgbClr val="0000FF"/>
              </a:solidFill>
              <a:latin typeface="Algerian" pitchFamily="82" charset="0"/>
            </a:endParaRPr>
          </a:p>
        </p:txBody>
      </p:sp>
      <p:sp>
        <p:nvSpPr>
          <p:cNvPr id="3" name="2 Marcador de contenido"/>
          <p:cNvSpPr>
            <a:spLocks noGrp="1"/>
          </p:cNvSpPr>
          <p:nvPr>
            <p:ph idx="1"/>
          </p:nvPr>
        </p:nvSpPr>
        <p:spPr>
          <a:xfrm>
            <a:off x="395536" y="1844824"/>
            <a:ext cx="8748464" cy="5013176"/>
          </a:xfrm>
        </p:spPr>
        <p:txBody>
          <a:bodyPr>
            <a:normAutofit fontScale="92500" lnSpcReduction="20000"/>
          </a:bodyPr>
          <a:lstStyle/>
          <a:p>
            <a:pPr>
              <a:buFont typeface="Wingdings" pitchFamily="2" charset="2"/>
              <a:buChar char="q"/>
            </a:pPr>
            <a:r>
              <a:rPr lang="es-MX" dirty="0" smtClean="0">
                <a:solidFill>
                  <a:srgbClr val="00CCFF"/>
                </a:solidFill>
                <a:latin typeface="Aparajita" pitchFamily="34" charset="0"/>
                <a:cs typeface="Aparajita" pitchFamily="34" charset="0"/>
              </a:rPr>
              <a:t>En las primeras décadas del siglo XIX, se desarrollaron mucho de los avances científicos y tecnológicos que permitieron agilizar y mejorar.</a:t>
            </a:r>
          </a:p>
          <a:p>
            <a:pPr>
              <a:buFont typeface="Wingdings" pitchFamily="2" charset="2"/>
              <a:buChar char="q"/>
            </a:pPr>
            <a:r>
              <a:rPr lang="es-MX" dirty="0" smtClean="0">
                <a:solidFill>
                  <a:srgbClr val="00CCFF"/>
                </a:solidFill>
                <a:latin typeface="Aparajita" pitchFamily="34" charset="0"/>
                <a:cs typeface="Aparajita" pitchFamily="34" charset="0"/>
              </a:rPr>
              <a:t>Hay un vinculo entre ciencia, tecnología y sociedad, y en el mundo contemporáneo no se puede entender  sin él. Los avances científicos y tecnológicos 	y deseos de la sociedad, a la vez que éstas han identificado radicalmente la relación a el hombre con la naturaleza y la interacción entre los propios hombres.</a:t>
            </a:r>
          </a:p>
          <a:p>
            <a:pPr>
              <a:buFont typeface="Wingdings" pitchFamily="2" charset="2"/>
              <a:buChar char="q"/>
            </a:pPr>
            <a:r>
              <a:rPr lang="es-MX" dirty="0" smtClean="0">
                <a:solidFill>
                  <a:srgbClr val="00CCFF"/>
                </a:solidFill>
                <a:latin typeface="Aparajita" pitchFamily="34" charset="0"/>
                <a:cs typeface="Aparajita" pitchFamily="34" charset="0"/>
              </a:rPr>
              <a:t>En esta relación un aspecto importante es el consumo es decir la producción industrial destina la venta…</a:t>
            </a:r>
            <a:endParaRPr lang="es-MX" dirty="0">
              <a:solidFill>
                <a:srgbClr val="00CCFF"/>
              </a:solidFill>
              <a:latin typeface="Aparajita" pitchFamily="34" charset="0"/>
              <a:cs typeface="Aparajita" pitchFamily="34" charset="0"/>
            </a:endParaRPr>
          </a:p>
        </p:txBody>
      </p:sp>
    </p:spTree>
    <p:extLst>
      <p:ext uri="{BB962C8B-B14F-4D97-AF65-F5344CB8AC3E}">
        <p14:creationId xmlns="" xmlns:p14="http://schemas.microsoft.com/office/powerpoint/2010/main" val="196895816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lstStyle/>
          <a:p>
            <a:r>
              <a:rPr lang="es-MX" sz="3200" dirty="0" smtClean="0">
                <a:solidFill>
                  <a:srgbClr val="FF61FF"/>
                </a:solidFill>
                <a:latin typeface="Algerian" pitchFamily="82" charset="0"/>
              </a:rPr>
              <a:t>Aplicaciones de la ciencia en la industria bélica en las fuentes de energía y la producción.</a:t>
            </a:r>
            <a:endParaRPr lang="es-MX" sz="3200" dirty="0">
              <a:solidFill>
                <a:srgbClr val="FF61FF"/>
              </a:solidFill>
              <a:latin typeface="Algerian" pitchFamily="82" charset="0"/>
            </a:endParaRPr>
          </a:p>
        </p:txBody>
      </p:sp>
      <p:sp>
        <p:nvSpPr>
          <p:cNvPr id="3" name="2 Marcador de contenido"/>
          <p:cNvSpPr>
            <a:spLocks noGrp="1"/>
          </p:cNvSpPr>
          <p:nvPr>
            <p:ph idx="1"/>
          </p:nvPr>
        </p:nvSpPr>
        <p:spPr>
          <a:xfrm>
            <a:off x="395536" y="1772816"/>
            <a:ext cx="8748464" cy="5085184"/>
          </a:xfrm>
        </p:spPr>
        <p:txBody>
          <a:bodyPr>
            <a:normAutofit fontScale="92500" lnSpcReduction="10000"/>
          </a:bodyPr>
          <a:lstStyle/>
          <a:p>
            <a:pPr>
              <a:buFont typeface="Wingdings" pitchFamily="2" charset="2"/>
              <a:buChar char="Ø"/>
            </a:pPr>
            <a:r>
              <a:rPr lang="es-MX" dirty="0" smtClean="0">
                <a:solidFill>
                  <a:srgbClr val="FF8BFF"/>
                </a:solidFill>
                <a:latin typeface="Aparajita" pitchFamily="34" charset="0"/>
                <a:cs typeface="Aparajita" pitchFamily="34" charset="0"/>
              </a:rPr>
              <a:t>Desde finales del siglo XIX, las guerras movilizaron investigaciones en ciencias y fomentaron los avances tecnológicos. De hecho, para algunos historiadores de la Segunda Guerra Mundial fue una guerra de tecnología, puesto que se innovó en muchos sentidos en el modo en el que se dio el conflicto armado entre las naciones. En el primer lugar, en ciudad industrial para producir armas, que además fueron mas mortíferas y de mayor alcance que las utilizadas anteriormente.</a:t>
            </a:r>
          </a:p>
          <a:p>
            <a:pPr>
              <a:buFont typeface="Wingdings" pitchFamily="2" charset="2"/>
              <a:buChar char="Ø"/>
            </a:pPr>
            <a:r>
              <a:rPr lang="es-MX" dirty="0" smtClean="0">
                <a:solidFill>
                  <a:srgbClr val="FF8BFF"/>
                </a:solidFill>
                <a:latin typeface="Aparajita" pitchFamily="34" charset="0"/>
                <a:cs typeface="Aparajita" pitchFamily="34" charset="0"/>
              </a:rPr>
              <a:t>Los avances tecnológicos de la época también favorecieron las estrategias  de la guerra.   </a:t>
            </a:r>
            <a:endParaRPr lang="es-MX" dirty="0">
              <a:solidFill>
                <a:srgbClr val="FF8BFF"/>
              </a:solidFill>
              <a:latin typeface="Aparajita" pitchFamily="34" charset="0"/>
              <a:cs typeface="Aparajita" pitchFamily="34" charset="0"/>
            </a:endParaRPr>
          </a:p>
        </p:txBody>
      </p:sp>
    </p:spTree>
    <p:extLst>
      <p:ext uri="{BB962C8B-B14F-4D97-AF65-F5344CB8AC3E}">
        <p14:creationId xmlns="" xmlns:p14="http://schemas.microsoft.com/office/powerpoint/2010/main" val="94198654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124744"/>
          </a:xfrm>
        </p:spPr>
        <p:txBody>
          <a:bodyPr/>
          <a:lstStyle/>
          <a:p>
            <a:r>
              <a:rPr lang="es-MX" sz="3600" dirty="0" smtClean="0">
                <a:solidFill>
                  <a:srgbClr val="FF0000"/>
                </a:solidFill>
                <a:latin typeface="Algerian" pitchFamily="82" charset="0"/>
              </a:rPr>
              <a:t>Desigualdades en el desarrollo y uso de la ciencia y la tecnología…</a:t>
            </a:r>
            <a:endParaRPr lang="es-MX" sz="3600" dirty="0">
              <a:solidFill>
                <a:srgbClr val="FF0000"/>
              </a:solidFill>
              <a:latin typeface="Algerian" pitchFamily="82" charset="0"/>
            </a:endParaRPr>
          </a:p>
        </p:txBody>
      </p:sp>
      <p:sp>
        <p:nvSpPr>
          <p:cNvPr id="3" name="2 Marcador de contenido"/>
          <p:cNvSpPr>
            <a:spLocks noGrp="1"/>
          </p:cNvSpPr>
          <p:nvPr>
            <p:ph idx="1"/>
          </p:nvPr>
        </p:nvSpPr>
        <p:spPr>
          <a:xfrm>
            <a:off x="409184" y="1392304"/>
            <a:ext cx="8734816" cy="5465696"/>
          </a:xfrm>
        </p:spPr>
        <p:txBody>
          <a:bodyPr/>
          <a:lstStyle/>
          <a:p>
            <a:pPr>
              <a:buFont typeface="Courier New" pitchFamily="49" charset="0"/>
              <a:buChar char="o"/>
            </a:pPr>
            <a:r>
              <a:rPr lang="es-MX" dirty="0" smtClean="0">
                <a:solidFill>
                  <a:srgbClr val="FC3728"/>
                </a:solidFill>
                <a:latin typeface="Aparajita" pitchFamily="34" charset="0"/>
                <a:cs typeface="Aparajita" pitchFamily="34" charset="0"/>
              </a:rPr>
              <a:t>A pesar  de que el siglo XX se ha caracterizado por un progreso   vertiginoso de una extensión  de su uso en todos los ámbitos sociales y sectores de la población, prevalecen grandes desigualdades en su desarrollo y utilización, que tienen una relación directa con los distintos niveles de desarrolló económico entre los países.</a:t>
            </a:r>
          </a:p>
          <a:p>
            <a:pPr>
              <a:buFont typeface="Courier New" pitchFamily="49" charset="0"/>
              <a:buChar char="o"/>
            </a:pPr>
            <a:r>
              <a:rPr lang="es-MX" dirty="0" smtClean="0">
                <a:solidFill>
                  <a:srgbClr val="FC3728"/>
                </a:solidFill>
                <a:latin typeface="Aparajita" pitchFamily="34" charset="0"/>
                <a:cs typeface="Aparajita" pitchFamily="34" charset="0"/>
              </a:rPr>
              <a:t>La desigualdad y la dependencia científica y tecnológica de unos países respecto de otros, se manifiesta de varias formas… </a:t>
            </a:r>
            <a:endParaRPr lang="es-MX" dirty="0">
              <a:solidFill>
                <a:srgbClr val="FC3728"/>
              </a:solidFill>
              <a:latin typeface="Aparajita" pitchFamily="34" charset="0"/>
              <a:cs typeface="Aparajita" pitchFamily="34" charset="0"/>
            </a:endParaRPr>
          </a:p>
        </p:txBody>
      </p:sp>
    </p:spTree>
    <p:extLst>
      <p:ext uri="{BB962C8B-B14F-4D97-AF65-F5344CB8AC3E}">
        <p14:creationId xmlns="" xmlns:p14="http://schemas.microsoft.com/office/powerpoint/2010/main" val="67897499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124744"/>
          </a:xfrm>
        </p:spPr>
        <p:txBody>
          <a:bodyPr/>
          <a:lstStyle/>
          <a:p>
            <a:r>
              <a:rPr lang="es-MX" dirty="0" smtClean="0">
                <a:solidFill>
                  <a:srgbClr val="FFFF00"/>
                </a:solidFill>
                <a:latin typeface="Algerian" pitchFamily="82" charset="0"/>
              </a:rPr>
              <a:t>Alcances &amp; limites de la educación:</a:t>
            </a:r>
            <a:endParaRPr lang="es-MX" dirty="0">
              <a:solidFill>
                <a:srgbClr val="FFFF00"/>
              </a:solidFill>
              <a:latin typeface="Algerian" pitchFamily="82" charset="0"/>
            </a:endParaRPr>
          </a:p>
        </p:txBody>
      </p:sp>
      <p:sp>
        <p:nvSpPr>
          <p:cNvPr id="3" name="2 Marcador de contenido"/>
          <p:cNvSpPr>
            <a:spLocks noGrp="1"/>
          </p:cNvSpPr>
          <p:nvPr>
            <p:ph idx="1"/>
          </p:nvPr>
        </p:nvSpPr>
        <p:spPr>
          <a:xfrm>
            <a:off x="323528" y="1783560"/>
            <a:ext cx="8820472" cy="5074440"/>
          </a:xfrm>
        </p:spPr>
        <p:txBody>
          <a:bodyPr>
            <a:normAutofit fontScale="92500"/>
          </a:bodyPr>
          <a:lstStyle/>
          <a:p>
            <a:r>
              <a:rPr lang="es-MX" dirty="0" smtClean="0">
                <a:solidFill>
                  <a:srgbClr val="FFFF66"/>
                </a:solidFill>
                <a:latin typeface="Aparajita" pitchFamily="34" charset="0"/>
                <a:cs typeface="Aparajita" pitchFamily="34" charset="0"/>
              </a:rPr>
              <a:t>Los niveles de alfabetismo han descendido y al acceso de la educación básica se a incrementado, entre otras causas como producto de los avances científicos y tecnológicos, del reconocimiento de derechos y libertades, del apoyo y fomento por parte de organismos internacionales, además de que se reconoce a la educación como un  factor esencial, para el desarrollo económico de los países, dando un impulso importante de la educación y técnica…</a:t>
            </a:r>
          </a:p>
          <a:p>
            <a:r>
              <a:rPr lang="es-MX" dirty="0" smtClean="0">
                <a:solidFill>
                  <a:srgbClr val="FFFFCC"/>
                </a:solidFill>
                <a:latin typeface="Aparajita" pitchFamily="34" charset="0"/>
                <a:cs typeface="Aparajita" pitchFamily="34" charset="0"/>
              </a:rPr>
              <a:t> </a:t>
            </a:r>
          </a:p>
        </p:txBody>
      </p:sp>
    </p:spTree>
    <p:extLst>
      <p:ext uri="{BB962C8B-B14F-4D97-AF65-F5344CB8AC3E}">
        <p14:creationId xmlns="" xmlns:p14="http://schemas.microsoft.com/office/powerpoint/2010/main" val="203026574"/>
      </p:ext>
    </p:extLst>
  </p:cSld>
  <p:clrMapOvr>
    <a:masterClrMapping/>
  </p:clrMapOvr>
  <p:transition spd="slow">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340768"/>
          </a:xfrm>
        </p:spPr>
        <p:txBody>
          <a:bodyPr/>
          <a:lstStyle/>
          <a:p>
            <a:r>
              <a:rPr lang="es-MX" dirty="0" smtClean="0"/>
              <a:t>.</a:t>
            </a:r>
            <a:endParaRPr lang="es-MX" dirty="0"/>
          </a:p>
        </p:txBody>
      </p:sp>
      <p:pic>
        <p:nvPicPr>
          <p:cNvPr id="4" name="3 Marcador de contenido" descr="33.jpg"/>
          <p:cNvPicPr>
            <a:picLocks noGrp="1" noChangeAspect="1"/>
          </p:cNvPicPr>
          <p:nvPr>
            <p:ph idx="1"/>
          </p:nvPr>
        </p:nvPicPr>
        <p:blipFill>
          <a:blip r:embed="rId2" cstate="print"/>
          <a:stretch>
            <a:fillRect/>
          </a:stretch>
        </p:blipFill>
        <p:spPr>
          <a:xfrm>
            <a:off x="1619672" y="1906851"/>
            <a:ext cx="6472820" cy="4402469"/>
          </a:xfrm>
        </p:spPr>
      </p:pic>
    </p:spTree>
    <p:extLst>
      <p:ext uri="{BB962C8B-B14F-4D97-AF65-F5344CB8AC3E}">
        <p14:creationId xmlns="" xmlns:p14="http://schemas.microsoft.com/office/powerpoint/2010/main" val="3690526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spTree>
    <p:extLst>
      <p:ext uri="{BB962C8B-B14F-4D97-AF65-F5344CB8AC3E}">
        <p14:creationId xmlns="" xmlns:p14="http://schemas.microsoft.com/office/powerpoint/2010/main" val="2286123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386" y="33316"/>
            <a:ext cx="8820472" cy="1091428"/>
          </a:xfrm>
        </p:spPr>
        <p:txBody>
          <a:bodyPr/>
          <a:lstStyle/>
          <a:p>
            <a:r>
              <a:rPr lang="es-MX" sz="3200" dirty="0" smtClean="0">
                <a:solidFill>
                  <a:srgbClr val="7030A0"/>
                </a:solidFill>
                <a:latin typeface="Algerian" pitchFamily="82" charset="0"/>
              </a:rPr>
              <a:t>Invención &amp; evolución del “antibiótico”</a:t>
            </a:r>
            <a:endParaRPr lang="es-MX" sz="3200" dirty="0">
              <a:solidFill>
                <a:srgbClr val="7030A0"/>
              </a:solidFill>
              <a:latin typeface="Algerian" pitchFamily="82" charset="0"/>
            </a:endParaRPr>
          </a:p>
        </p:txBody>
      </p:sp>
      <p:sp>
        <p:nvSpPr>
          <p:cNvPr id="3" name="2 Marcador de contenido"/>
          <p:cNvSpPr>
            <a:spLocks noGrp="1"/>
          </p:cNvSpPr>
          <p:nvPr>
            <p:ph idx="1"/>
          </p:nvPr>
        </p:nvSpPr>
        <p:spPr>
          <a:xfrm>
            <a:off x="395536" y="1052736"/>
            <a:ext cx="8748464" cy="5805264"/>
          </a:xfrm>
        </p:spPr>
        <p:txBody>
          <a:bodyPr>
            <a:normAutofit fontScale="85000" lnSpcReduction="20000"/>
          </a:bodyPr>
          <a:lstStyle/>
          <a:p>
            <a:r>
              <a:rPr lang="es-MX" dirty="0">
                <a:solidFill>
                  <a:srgbClr val="D65CAD"/>
                </a:solidFill>
                <a:latin typeface="Aparajita" pitchFamily="34" charset="0"/>
                <a:cs typeface="Aparajita" pitchFamily="34" charset="0"/>
              </a:rPr>
              <a:t>El mecanismo de acción de los antibióticos no ha sido conocido de forma científica hasta el siglo XX; sin embargo, la utilización de compuestos orgánicos en el tratamiento de la infección se conoce desde la antigüedad. Los extractos de ciertas plantas medicinales se han usado durante siglos, y también existe evidencia de la aplicación de extractos de hongos que crecen en ciertos quesos para el tratamiento tópico de las infecciones. La primera observación de lo que hoy en día se denominaría efecto antibiótico fue realizada en el siglo XIX por el químico francés Louis Pasteur, al descubrir que algunas bacterias </a:t>
            </a:r>
            <a:r>
              <a:rPr lang="es-MX" dirty="0" smtClean="0">
                <a:solidFill>
                  <a:srgbClr val="D65CAD"/>
                </a:solidFill>
                <a:latin typeface="Aparajita" pitchFamily="34" charset="0"/>
                <a:cs typeface="Aparajita" pitchFamily="34" charset="0"/>
              </a:rPr>
              <a:t>xerofíticas </a:t>
            </a:r>
            <a:r>
              <a:rPr lang="es-MX" dirty="0">
                <a:solidFill>
                  <a:srgbClr val="D65CAD"/>
                </a:solidFill>
                <a:latin typeface="Aparajita" pitchFamily="34" charset="0"/>
                <a:cs typeface="Aparajita" pitchFamily="34" charset="0"/>
              </a:rPr>
              <a:t>podían destruir gérmenes del carbunco (enfermedad también conocida como ántrax). Hacia 1900, el bacteriólogo alemán Rudolf von Emmerich aisló una sustancia, capaz de destruir los gérmenes del cólera y la difteria en un tubo de ensayo. Sin embargo, no eran eficaces en el </a:t>
            </a:r>
            <a:r>
              <a:rPr lang="es-MX" dirty="0" smtClean="0">
                <a:solidFill>
                  <a:srgbClr val="D65CAD"/>
                </a:solidFill>
                <a:latin typeface="Aparajita" pitchFamily="34" charset="0"/>
                <a:cs typeface="Aparajita" pitchFamily="34" charset="0"/>
              </a:rPr>
              <a:t>tratamiento…</a:t>
            </a:r>
            <a:endParaRPr lang="es-MX" dirty="0">
              <a:solidFill>
                <a:srgbClr val="D65CAD"/>
              </a:solidFill>
              <a:latin typeface="Aparajita" pitchFamily="34" charset="0"/>
              <a:cs typeface="Aparajita" pitchFamily="34" charset="0"/>
            </a:endParaRPr>
          </a:p>
        </p:txBody>
      </p:sp>
    </p:spTree>
    <p:extLst>
      <p:ext uri="{BB962C8B-B14F-4D97-AF65-F5344CB8AC3E}">
        <p14:creationId xmlns="" xmlns:p14="http://schemas.microsoft.com/office/powerpoint/2010/main" val="45534213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6000" dirty="0" smtClean="0">
                <a:solidFill>
                  <a:srgbClr val="FFFF00"/>
                </a:solidFill>
                <a:latin typeface="Algerian" pitchFamily="82" charset="0"/>
              </a:rPr>
              <a:t>CONTINUACIÓN:</a:t>
            </a:r>
            <a:endParaRPr lang="es-MX" sz="6000" dirty="0">
              <a:solidFill>
                <a:srgbClr val="FFFF00"/>
              </a:solidFill>
              <a:latin typeface="Algerian" pitchFamily="82" charset="0"/>
            </a:endParaRPr>
          </a:p>
        </p:txBody>
      </p:sp>
      <p:sp>
        <p:nvSpPr>
          <p:cNvPr id="3" name="2 Marcador de contenido"/>
          <p:cNvSpPr>
            <a:spLocks noGrp="1"/>
          </p:cNvSpPr>
          <p:nvPr>
            <p:ph idx="1"/>
          </p:nvPr>
        </p:nvSpPr>
        <p:spPr>
          <a:xfrm>
            <a:off x="323528" y="1412776"/>
            <a:ext cx="8820472" cy="5445224"/>
          </a:xfrm>
        </p:spPr>
        <p:txBody>
          <a:bodyPr>
            <a:normAutofit fontScale="92500" lnSpcReduction="20000"/>
          </a:bodyPr>
          <a:lstStyle/>
          <a:p>
            <a:pPr>
              <a:buFont typeface="Wingdings" pitchFamily="2" charset="2"/>
              <a:buChar char="Ø"/>
            </a:pPr>
            <a:r>
              <a:rPr lang="es-MX" u="sng" dirty="0" smtClean="0">
                <a:solidFill>
                  <a:srgbClr val="FFFF00"/>
                </a:solidFill>
                <a:latin typeface="Aparajita" pitchFamily="34" charset="0"/>
                <a:cs typeface="Aparajita" pitchFamily="34" charset="0"/>
              </a:rPr>
              <a:t>GUERRA FRIA: </a:t>
            </a:r>
            <a:r>
              <a:rPr lang="es-MX" dirty="0" smtClean="0">
                <a:solidFill>
                  <a:srgbClr val="FFFF00"/>
                </a:solidFill>
                <a:latin typeface="Aparajita" pitchFamily="34" charset="0"/>
                <a:cs typeface="Aparajita" pitchFamily="34" charset="0"/>
              </a:rPr>
              <a:t>Es un período </a:t>
            </a:r>
            <a:r>
              <a:rPr lang="es-MX" smtClean="0">
                <a:solidFill>
                  <a:srgbClr val="FFFF00"/>
                </a:solidFill>
                <a:latin typeface="Aparajita" pitchFamily="34" charset="0"/>
                <a:cs typeface="Aparajita" pitchFamily="34" charset="0"/>
              </a:rPr>
              <a:t>de </a:t>
            </a:r>
            <a:r>
              <a:rPr lang="es-MX" smtClean="0">
                <a:solidFill>
                  <a:srgbClr val="FFFF00"/>
                </a:solidFill>
                <a:latin typeface="Aparajita" pitchFamily="34" charset="0"/>
                <a:cs typeface="Aparajita" pitchFamily="34" charset="0"/>
              </a:rPr>
              <a:t>tensión </a:t>
            </a:r>
            <a:r>
              <a:rPr lang="es-MX" dirty="0" smtClean="0">
                <a:solidFill>
                  <a:srgbClr val="FFFF00"/>
                </a:solidFill>
                <a:latin typeface="Aparajita" pitchFamily="34" charset="0"/>
                <a:cs typeface="Aparajita" pitchFamily="34" charset="0"/>
              </a:rPr>
              <a:t>internacional entre Estados Unidos de América  y la URSS durante el periodo posterior, o la segunda guerra mundial hasta la segunda década de los ochenta del siglo pasado.</a:t>
            </a:r>
          </a:p>
          <a:p>
            <a:pPr>
              <a:buFont typeface="Wingdings" pitchFamily="2" charset="2"/>
              <a:buChar char="Ø"/>
            </a:pPr>
            <a:r>
              <a:rPr lang="es-MX" u="sng" dirty="0" smtClean="0">
                <a:solidFill>
                  <a:srgbClr val="FFFF00"/>
                </a:solidFill>
                <a:latin typeface="Aparajita" pitchFamily="34" charset="0"/>
                <a:cs typeface="Aparajita" pitchFamily="34" charset="0"/>
              </a:rPr>
              <a:t>POPULISMO:  </a:t>
            </a:r>
            <a:r>
              <a:rPr lang="es-MX" dirty="0" smtClean="0">
                <a:solidFill>
                  <a:srgbClr val="FFFF00"/>
                </a:solidFill>
                <a:latin typeface="Aparajita" pitchFamily="34" charset="0"/>
                <a:cs typeface="Aparajita" pitchFamily="34" charset="0"/>
              </a:rPr>
              <a:t>Reciben este nombre de regímenes políticos que se establecieron en América y países como México Argentina y Brasil, en el siglo pasado, que apelaban el beneficio del pueblo para promover reformas y sus actividades.</a:t>
            </a:r>
          </a:p>
          <a:p>
            <a:pPr>
              <a:buFont typeface="Wingdings" pitchFamily="2" charset="2"/>
              <a:buChar char="Ø"/>
            </a:pPr>
            <a:r>
              <a:rPr lang="es-MX" u="sng" dirty="0" smtClean="0">
                <a:solidFill>
                  <a:srgbClr val="FFFF00"/>
                </a:solidFill>
                <a:latin typeface="Aparajita" pitchFamily="34" charset="0"/>
                <a:cs typeface="Aparajita" pitchFamily="34" charset="0"/>
              </a:rPr>
              <a:t>DESCOLONIZACIÓN:  </a:t>
            </a:r>
            <a:r>
              <a:rPr lang="es-MX" dirty="0" smtClean="0">
                <a:solidFill>
                  <a:srgbClr val="FFFF00"/>
                </a:solidFill>
                <a:latin typeface="Aparajita" pitchFamily="34" charset="0"/>
                <a:cs typeface="Aparajita" pitchFamily="34" charset="0"/>
              </a:rPr>
              <a:t>Es el proceso de independización que se concretó después de la segunda guerra mundial en los países de Asia y África.</a:t>
            </a:r>
          </a:p>
        </p:txBody>
      </p:sp>
    </p:spTree>
    <p:extLst>
      <p:ext uri="{BB962C8B-B14F-4D97-AF65-F5344CB8AC3E}">
        <p14:creationId xmlns="" xmlns:p14="http://schemas.microsoft.com/office/powerpoint/2010/main" val="216891152"/>
      </p:ext>
    </p:extLst>
  </p:cSld>
  <p:clrMapOvr>
    <a:masterClrMapping/>
  </p:clrMapOvr>
  <p:transition spd="slow">
    <p:push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648"/>
            <a:ext cx="8892480" cy="1283407"/>
          </a:xfrm>
        </p:spPr>
        <p:txBody>
          <a:bodyPr/>
          <a:lstStyle/>
          <a:p>
            <a:r>
              <a:rPr lang="es-MX" sz="9600" dirty="0" smtClean="0">
                <a:solidFill>
                  <a:srgbClr val="00B0F0"/>
                </a:solidFill>
                <a:latin typeface="Algerian" pitchFamily="82" charset="0"/>
              </a:rPr>
              <a:t>*ANTIBIÓTICO*</a:t>
            </a:r>
            <a:endParaRPr lang="es-MX" sz="9600" dirty="0">
              <a:solidFill>
                <a:srgbClr val="00B0F0"/>
              </a:solidFill>
              <a:latin typeface="Algerian" pitchFamily="82" charset="0"/>
            </a:endParaRPr>
          </a:p>
        </p:txBody>
      </p:sp>
      <p:graphicFrame>
        <p:nvGraphicFramePr>
          <p:cNvPr id="4" name="3 Marcador de contenido"/>
          <p:cNvGraphicFramePr>
            <a:graphicFrameLocks noGrp="1"/>
          </p:cNvGraphicFramePr>
          <p:nvPr>
            <p:ph idx="1"/>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1</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INTRODUCCIÓN</a:t>
                      </a:r>
                    </a:p>
                  </a:txBody>
                  <a:tcPr marB="28575" anchor="b">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2</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HISTORIA</a:t>
                      </a:r>
                    </a:p>
                  </a:txBody>
                  <a:tcPr marB="28575" anchor="b">
                    <a:lnL>
                      <a:noFill/>
                    </a:lnL>
                    <a:lnR>
                      <a:noFill/>
                    </a:lnR>
                    <a:lnT>
                      <a:noFill/>
                    </a:lnT>
                    <a:lnB>
                      <a:noFill/>
                    </a:lnB>
                  </a:tcPr>
                </a:tc>
              </a:tr>
            </a:tbl>
          </a:graphicData>
        </a:graphic>
      </p:graphicFrame>
      <p:graphicFrame>
        <p:nvGraphicFramePr>
          <p:cNvPr id="6" name="5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3</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CLASIFICACIÓN</a:t>
                      </a:r>
                    </a:p>
                  </a:txBody>
                  <a:tcPr marB="28575" anchor="b">
                    <a:lnL>
                      <a:noFill/>
                    </a:lnL>
                    <a:lnR>
                      <a:noFill/>
                    </a:lnR>
                    <a:lnT>
                      <a:noFill/>
                    </a:lnT>
                    <a:lnB>
                      <a:noFill/>
                    </a:lnB>
                  </a:tcPr>
                </a:tc>
              </a:tr>
            </a:tbl>
          </a:graphicData>
        </a:graphic>
      </p:graphicFrame>
      <p:graphicFrame>
        <p:nvGraphicFramePr>
          <p:cNvPr id="7" name="6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4</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MECANISMO DE ACCIÓN</a:t>
                      </a:r>
                    </a:p>
                  </a:txBody>
                  <a:tcPr marB="28575" anchor="b">
                    <a:lnL>
                      <a:noFill/>
                    </a:lnL>
                    <a:lnR>
                      <a:noFill/>
                    </a:lnR>
                    <a:lnT>
                      <a:noFill/>
                    </a:lnT>
                    <a:lnB>
                      <a:noFill/>
                    </a:lnB>
                  </a:tcPr>
                </a:tc>
              </a:tr>
            </a:tbl>
          </a:graphicData>
        </a:graphic>
      </p:graphicFrame>
      <p:graphicFrame>
        <p:nvGraphicFramePr>
          <p:cNvPr id="8" name="7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5</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RANGO DE EFICACIA</a:t>
                      </a:r>
                    </a:p>
                  </a:txBody>
                  <a:tcPr marB="28575" anchor="b">
                    <a:lnL>
                      <a:noFill/>
                    </a:lnL>
                    <a:lnR>
                      <a:noFill/>
                    </a:lnR>
                    <a:lnT>
                      <a:noFill/>
                    </a:lnT>
                    <a:lnB>
                      <a:noFill/>
                    </a:lnB>
                  </a:tcPr>
                </a:tc>
              </a:tr>
            </a:tbl>
          </a:graphicData>
        </a:graphic>
      </p:graphicFrame>
      <p:graphicFrame>
        <p:nvGraphicFramePr>
          <p:cNvPr id="9" name="8 Tabla"/>
          <p:cNvGraphicFramePr>
            <a:graphicFrameLocks noGrp="1"/>
          </p:cNvGraphicFramePr>
          <p:nvPr/>
        </p:nvGraphicFramePr>
        <p:xfrm>
          <a:off x="914400" y="3850322"/>
          <a:ext cx="7772400" cy="440055"/>
        </p:xfrm>
        <a:graphic>
          <a:graphicData uri="http://schemas.openxmlformats.org/drawingml/2006/table">
            <a:tbl>
              <a:tblPr/>
              <a:tblGrid>
                <a:gridCol w="2590800"/>
                <a:gridCol w="2590800"/>
                <a:gridCol w="2590800"/>
              </a:tblGrid>
              <a:tr h="0">
                <a:tc>
                  <a:txBody>
                    <a:bodyPr/>
                    <a:lstStyle/>
                    <a:p>
                      <a:pPr marL="228600" marR="228600"/>
                      <a:r>
                        <a:rPr lang="es-MX" sz="1800">
                          <a:solidFill>
                            <a:srgbClr val="999999"/>
                          </a:solidFill>
                          <a:effectLst/>
                          <a:latin typeface="MS Reference Sans Serif"/>
                        </a:rPr>
                        <a:t>6</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TIPOS DE ANTIBIÓTICOS</a:t>
                      </a:r>
                    </a:p>
                  </a:txBody>
                  <a:tcPr marB="28575" anchor="b">
                    <a:lnL>
                      <a:noFill/>
                    </a:lnL>
                    <a:lnR>
                      <a:noFill/>
                    </a:lnR>
                    <a:lnT>
                      <a:noFill/>
                    </a:lnT>
                    <a:lnB>
                      <a:noFill/>
                    </a:lnB>
                  </a:tcPr>
                </a:tc>
              </a:tr>
            </a:tbl>
          </a:graphicData>
        </a:graphic>
      </p:graphicFrame>
      <p:graphicFrame>
        <p:nvGraphicFramePr>
          <p:cNvPr id="10" name="9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1</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Penicilinas</a:t>
                      </a:r>
                    </a:p>
                  </a:txBody>
                  <a:tcPr marB="28575" anchor="b">
                    <a:lnL>
                      <a:noFill/>
                    </a:lnL>
                    <a:lnR>
                      <a:noFill/>
                    </a:lnR>
                    <a:lnT>
                      <a:noFill/>
                    </a:lnT>
                    <a:lnB>
                      <a:noFill/>
                    </a:lnB>
                  </a:tcPr>
                </a:tc>
              </a:tr>
            </a:tbl>
          </a:graphicData>
        </a:graphic>
      </p:graphicFrame>
      <p:graphicFrame>
        <p:nvGraphicFramePr>
          <p:cNvPr id="11" name="10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2</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Cefalosporinas</a:t>
                      </a:r>
                    </a:p>
                  </a:txBody>
                  <a:tcPr marB="28575" anchor="b">
                    <a:lnL>
                      <a:noFill/>
                    </a:lnL>
                    <a:lnR>
                      <a:noFill/>
                    </a:lnR>
                    <a:lnT>
                      <a:noFill/>
                    </a:lnT>
                    <a:lnB>
                      <a:noFill/>
                    </a:lnB>
                  </a:tcPr>
                </a:tc>
              </a:tr>
            </a:tbl>
          </a:graphicData>
        </a:graphic>
      </p:graphicFrame>
      <p:graphicFrame>
        <p:nvGraphicFramePr>
          <p:cNvPr id="12" name="11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3</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Aminoglucósidos</a:t>
                      </a:r>
                    </a:p>
                  </a:txBody>
                  <a:tcPr marB="28575" anchor="b">
                    <a:lnL>
                      <a:noFill/>
                    </a:lnL>
                    <a:lnR>
                      <a:noFill/>
                    </a:lnR>
                    <a:lnT>
                      <a:noFill/>
                    </a:lnT>
                    <a:lnB>
                      <a:noFill/>
                    </a:lnB>
                  </a:tcPr>
                </a:tc>
              </a:tr>
            </a:tbl>
          </a:graphicData>
        </a:graphic>
      </p:graphicFrame>
      <p:graphicFrame>
        <p:nvGraphicFramePr>
          <p:cNvPr id="13" name="12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4</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Tetraciclinas</a:t>
                      </a:r>
                    </a:p>
                  </a:txBody>
                  <a:tcPr marB="28575" anchor="b">
                    <a:lnL>
                      <a:noFill/>
                    </a:lnL>
                    <a:lnR>
                      <a:noFill/>
                    </a:lnR>
                    <a:lnT>
                      <a:noFill/>
                    </a:lnT>
                    <a:lnB>
                      <a:noFill/>
                    </a:lnB>
                  </a:tcPr>
                </a:tc>
              </a:tr>
            </a:tbl>
          </a:graphicData>
        </a:graphic>
      </p:graphicFrame>
      <p:graphicFrame>
        <p:nvGraphicFramePr>
          <p:cNvPr id="14" name="13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5</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Macrólidos</a:t>
                      </a:r>
                    </a:p>
                  </a:txBody>
                  <a:tcPr marB="28575" anchor="b">
                    <a:lnL>
                      <a:noFill/>
                    </a:lnL>
                    <a:lnR>
                      <a:noFill/>
                    </a:lnR>
                    <a:lnT>
                      <a:noFill/>
                    </a:lnT>
                    <a:lnB>
                      <a:noFill/>
                    </a:lnB>
                  </a:tcPr>
                </a:tc>
              </a:tr>
            </a:tbl>
          </a:graphicData>
        </a:graphic>
      </p:graphicFrame>
      <p:graphicFrame>
        <p:nvGraphicFramePr>
          <p:cNvPr id="15" name="14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6</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Sulfonamidas</a:t>
                      </a:r>
                    </a:p>
                  </a:txBody>
                  <a:tcPr marB="28575" anchor="b">
                    <a:lnL>
                      <a:noFill/>
                    </a:lnL>
                    <a:lnR>
                      <a:noFill/>
                    </a:lnR>
                    <a:lnT>
                      <a:noFill/>
                    </a:lnT>
                    <a:lnB>
                      <a:noFill/>
                    </a:lnB>
                  </a:tcPr>
                </a:tc>
              </a:tr>
            </a:tbl>
          </a:graphicData>
        </a:graphic>
      </p:graphicFrame>
      <p:graphicFrame>
        <p:nvGraphicFramePr>
          <p:cNvPr id="16" name="15 Tabla"/>
          <p:cNvGraphicFramePr>
            <a:graphicFrameLocks noGrp="1"/>
          </p:cNvGraphicFramePr>
          <p:nvPr/>
        </p:nvGraphicFramePr>
        <p:xfrm>
          <a:off x="914400" y="3887470"/>
          <a:ext cx="7772400" cy="365760"/>
        </p:xfrm>
        <a:graphic>
          <a:graphicData uri="http://schemas.openxmlformats.org/drawingml/2006/table">
            <a:tbl>
              <a:tblPr/>
              <a:tblGrid>
                <a:gridCol w="2590800"/>
                <a:gridCol w="2590800"/>
                <a:gridCol w="2590800"/>
              </a:tblGrid>
              <a:tr h="0">
                <a:tc>
                  <a:txBody>
                    <a:bodyPr/>
                    <a:lstStyle/>
                    <a:p>
                      <a:pPr marL="228600" marR="228600"/>
                      <a:r>
                        <a:rPr lang="es-MX" sz="1800">
                          <a:solidFill>
                            <a:srgbClr val="E0E0E4"/>
                          </a:solidFill>
                          <a:effectLst/>
                          <a:latin typeface="MS Reference Sans Serif"/>
                        </a:rPr>
                        <a:t>6.</a:t>
                      </a:r>
                      <a:r>
                        <a:rPr lang="es-MX" sz="1800">
                          <a:solidFill>
                            <a:srgbClr val="999999"/>
                          </a:solidFill>
                          <a:effectLst/>
                          <a:latin typeface="MS Reference Sans Serif"/>
                        </a:rPr>
                        <a:t>7</a:t>
                      </a:r>
                    </a:p>
                  </a:txBody>
                  <a:tcPr anchor="b">
                    <a:lnL>
                      <a:noFill/>
                    </a:lnL>
                    <a:lnR>
                      <a:noFill/>
                    </a:lnR>
                    <a:lnT>
                      <a:noFill/>
                    </a:lnT>
                    <a:lnB>
                      <a:noFill/>
                    </a:lnB>
                  </a:tcPr>
                </a:tc>
                <a:tc>
                  <a:txBody>
                    <a:bodyPr/>
                    <a:lstStyle/>
                    <a:p>
                      <a:pPr marL="228600" marR="228600"/>
                      <a:endParaRPr lang="es-MX">
                        <a:effectLst/>
                        <a:latin typeface="MS Reference Sans Serif"/>
                      </a:endParaRPr>
                    </a:p>
                  </a:txBody>
                  <a:tcPr anchor="ctr">
                    <a:lnL>
                      <a:noFill/>
                    </a:lnL>
                    <a:lnR>
                      <a:noFill/>
                    </a:lnR>
                    <a:lnT>
                      <a:noFill/>
                    </a:lnT>
                    <a:lnB>
                      <a:noFill/>
                    </a:lnB>
                  </a:tcPr>
                </a:tc>
                <a:tc>
                  <a:txBody>
                    <a:bodyPr/>
                    <a:lstStyle/>
                    <a:p>
                      <a:pPr marL="228600" marR="228600"/>
                      <a:r>
                        <a:rPr lang="es-MX" sz="1200">
                          <a:solidFill>
                            <a:srgbClr val="000000"/>
                          </a:solidFill>
                          <a:effectLst/>
                          <a:latin typeface="MS Reference Sans Serif"/>
                        </a:rPr>
                        <a:t>Quinolonas</a:t>
                      </a:r>
                    </a:p>
                  </a:txBody>
                  <a:tcPr marB="28575" anchor="b">
                    <a:lnL>
                      <a:noFill/>
                    </a:lnL>
                    <a:lnR>
                      <a:noFill/>
                    </a:lnR>
                    <a:lnT>
                      <a:noFill/>
                    </a:lnT>
                    <a:lnB>
                      <a:noFill/>
                    </a:lnB>
                  </a:tcPr>
                </a:tc>
              </a:tr>
            </a:tbl>
          </a:graphicData>
        </a:graphic>
      </p:graphicFrame>
      <p:graphicFrame>
        <p:nvGraphicFramePr>
          <p:cNvPr id="22" name="21 Diagrama"/>
          <p:cNvGraphicFramePr/>
          <p:nvPr>
            <p:extLst>
              <p:ext uri="{D42A27DB-BD31-4B8C-83A1-F6EECF244321}">
                <p14:modId xmlns="" xmlns:p14="http://schemas.microsoft.com/office/powerpoint/2010/main" val="2465416353"/>
              </p:ext>
            </p:extLst>
          </p:nvPr>
        </p:nvGraphicFramePr>
        <p:xfrm>
          <a:off x="2008954" y="1285874"/>
          <a:ext cx="5587382" cy="502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09540483"/>
      </p:ext>
    </p:extLst>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txBody>
          <a:bodyPr>
            <a:noAutofit/>
          </a:bodyPr>
          <a:lstStyle/>
          <a:p>
            <a:pPr>
              <a:buFont typeface="Wingdings" pitchFamily="2" charset="2"/>
              <a:buChar char="v"/>
            </a:pPr>
            <a:r>
              <a:rPr lang="es-MX" sz="8800" dirty="0" smtClean="0">
                <a:latin typeface="Algerian" pitchFamily="82" charset="0"/>
              </a:rPr>
              <a:t>CONTINUACIÓN DE LA IMPORTANCIA DEL CONOCIMIENTO</a:t>
            </a:r>
            <a:endParaRPr lang="es-MX" sz="8800" dirty="0">
              <a:latin typeface="Algerian" pitchFamily="82" charset="0"/>
            </a:endParaRPr>
          </a:p>
        </p:txBody>
      </p:sp>
    </p:spTree>
    <p:extLst>
      <p:ext uri="{BB962C8B-B14F-4D97-AF65-F5344CB8AC3E}">
        <p14:creationId xmlns="" xmlns:p14="http://schemas.microsoft.com/office/powerpoint/2010/main" val="241531955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96752"/>
          </a:xfrm>
        </p:spPr>
        <p:txBody>
          <a:bodyPr/>
          <a:lstStyle/>
          <a:p>
            <a:r>
              <a:rPr lang="es-MX" sz="3200" dirty="0" smtClean="0">
                <a:solidFill>
                  <a:srgbClr val="0000FF"/>
                </a:solidFill>
                <a:latin typeface="Algerian" pitchFamily="82" charset="0"/>
              </a:rPr>
              <a:t>LOS MEDIOS DE  COMUNICACIÓN Y LA CULTURA  DE MASAS (RADIO, CINE &amp; TELEVISIÓN)</a:t>
            </a:r>
            <a:endParaRPr lang="es-MX" sz="3200" dirty="0">
              <a:solidFill>
                <a:srgbClr val="0000FF"/>
              </a:solidFill>
              <a:latin typeface="Algerian" pitchFamily="82" charset="0"/>
            </a:endParaRPr>
          </a:p>
        </p:txBody>
      </p:sp>
      <p:sp>
        <p:nvSpPr>
          <p:cNvPr id="3" name="2 Marcador de contenido"/>
          <p:cNvSpPr>
            <a:spLocks noGrp="1"/>
          </p:cNvSpPr>
          <p:nvPr>
            <p:ph idx="1"/>
          </p:nvPr>
        </p:nvSpPr>
        <p:spPr>
          <a:xfrm>
            <a:off x="343534" y="1783560"/>
            <a:ext cx="8820472" cy="5074440"/>
          </a:xfrm>
        </p:spPr>
        <p:txBody>
          <a:bodyPr>
            <a:normAutofit fontScale="92500" lnSpcReduction="20000"/>
          </a:bodyPr>
          <a:lstStyle/>
          <a:p>
            <a:pPr>
              <a:buFont typeface="Wingdings" pitchFamily="2" charset="2"/>
              <a:buChar char="Ø"/>
            </a:pPr>
            <a:r>
              <a:rPr lang="es-MX" dirty="0" smtClean="0">
                <a:solidFill>
                  <a:srgbClr val="2121FF"/>
                </a:solidFill>
                <a:latin typeface="Aparajita" pitchFamily="34" charset="0"/>
                <a:cs typeface="Aparajita" pitchFamily="34" charset="0"/>
              </a:rPr>
              <a:t>El cine es el producto de una serie de avances tecnológicos, que a finales del siglo XIX permitieron proyección de las primeras películas, basadas en la filmación de aspectos  cotidianos; pero a principios del siglo XX las primeras ficciones fueron proyectadas, y de ahí en adelante el cine ha incorporado avances tecnológicos a su desarrolló. En 1927 el cine deja de ser mudo y en 1935 hace su aparición el cine en color. Los cines cinematográficos se  diversificaron en gran medida.</a:t>
            </a:r>
          </a:p>
          <a:p>
            <a:pPr>
              <a:buFont typeface="Wingdings" pitchFamily="2" charset="2"/>
              <a:buChar char="Ø"/>
            </a:pPr>
            <a:r>
              <a:rPr lang="es-MX" dirty="0" smtClean="0">
                <a:solidFill>
                  <a:srgbClr val="2121FF"/>
                </a:solidFill>
                <a:latin typeface="Aparajita" pitchFamily="34" charset="0"/>
                <a:cs typeface="Aparajita" pitchFamily="34" charset="0"/>
              </a:rPr>
              <a:t>También la radio tiene su origen a finales del siglo XIX, pero es hasta 1920 cuando inician las transmisiones generales…</a:t>
            </a:r>
          </a:p>
        </p:txBody>
      </p:sp>
    </p:spTree>
    <p:extLst>
      <p:ext uri="{BB962C8B-B14F-4D97-AF65-F5344CB8AC3E}">
        <p14:creationId xmlns="" xmlns:p14="http://schemas.microsoft.com/office/powerpoint/2010/main" val="3736688545"/>
      </p:ext>
    </p:extLst>
  </p:cSld>
  <p:clrMapOvr>
    <a:masterClrMapping/>
  </p:clrMapOvr>
  <mc:AlternateContent xmlns:mc="http://schemas.openxmlformats.org/markup-compatibility/2006">
    <mc:Choice xmlns=""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080" y="0"/>
            <a:ext cx="8748464" cy="1268760"/>
          </a:xfrm>
        </p:spPr>
        <p:txBody>
          <a:bodyPr/>
          <a:lstStyle/>
          <a:p>
            <a:r>
              <a:rPr lang="es-MX" dirty="0" smtClean="0">
                <a:solidFill>
                  <a:srgbClr val="00FF00"/>
                </a:solidFill>
                <a:latin typeface="Algerian" pitchFamily="82" charset="0"/>
              </a:rPr>
              <a:t>Literatura, música, cine y artes plásticas…</a:t>
            </a:r>
            <a:endParaRPr lang="es-MX" dirty="0">
              <a:solidFill>
                <a:srgbClr val="00FF00"/>
              </a:solidFill>
              <a:latin typeface="Algerian" pitchFamily="82" charset="0"/>
            </a:endParaRPr>
          </a:p>
        </p:txBody>
      </p:sp>
      <p:sp>
        <p:nvSpPr>
          <p:cNvPr id="3" name="2 Marcador de contenido"/>
          <p:cNvSpPr>
            <a:spLocks noGrp="1"/>
          </p:cNvSpPr>
          <p:nvPr>
            <p:ph idx="1"/>
          </p:nvPr>
        </p:nvSpPr>
        <p:spPr>
          <a:xfrm>
            <a:off x="323528" y="1783560"/>
            <a:ext cx="8820472" cy="5074440"/>
          </a:xfrm>
        </p:spPr>
        <p:txBody>
          <a:bodyPr>
            <a:normAutofit fontScale="92500" lnSpcReduction="20000"/>
          </a:bodyPr>
          <a:lstStyle/>
          <a:p>
            <a:pPr>
              <a:buFont typeface="Wingdings" pitchFamily="2" charset="2"/>
              <a:buChar char="q"/>
            </a:pPr>
            <a:r>
              <a:rPr lang="es-MX" dirty="0" smtClean="0">
                <a:solidFill>
                  <a:srgbClr val="81FF81"/>
                </a:solidFill>
                <a:latin typeface="Aparajita" pitchFamily="34" charset="0"/>
                <a:cs typeface="Aparajita" pitchFamily="34" charset="0"/>
              </a:rPr>
              <a:t>A principios del siglo XX, las expresiones artísticas como pintura, literatura, música, arquitectura 	y cine, dieron un  genero muy importante  respecto de las formas de creación y los contenidos temáticos que se emplearon  en el siglo anterior.</a:t>
            </a:r>
          </a:p>
          <a:p>
            <a:pPr>
              <a:buFont typeface="Wingdings" pitchFamily="2" charset="2"/>
              <a:buChar char="q"/>
            </a:pPr>
            <a:r>
              <a:rPr lang="es-MX" dirty="0" smtClean="0">
                <a:solidFill>
                  <a:srgbClr val="81FF81"/>
                </a:solidFill>
                <a:latin typeface="Aparajita" pitchFamily="34" charset="0"/>
                <a:cs typeface="Aparajita" pitchFamily="34" charset="0"/>
              </a:rPr>
              <a:t>En esa centuria nació el modernismo, movimiento artístico que rompió con los viejos caninos estéticos;   su propuesta padreaba la novedad y la libertad de expresión de sus creadores.</a:t>
            </a:r>
          </a:p>
          <a:p>
            <a:pPr>
              <a:buFont typeface="Wingdings" pitchFamily="2" charset="2"/>
              <a:buChar char="q"/>
            </a:pPr>
            <a:r>
              <a:rPr lang="es-MX" dirty="0" smtClean="0">
                <a:solidFill>
                  <a:srgbClr val="81FF81"/>
                </a:solidFill>
                <a:latin typeface="Aparajita" pitchFamily="34" charset="0"/>
                <a:cs typeface="Aparajita" pitchFamily="34" charset="0"/>
              </a:rPr>
              <a:t>Como parte de este movimiento, en Europa surgieron en diferentes vanguardias, es decir diversas  propuestas artísticas y poner, en cambio una nueva forma de hacer arte…</a:t>
            </a:r>
          </a:p>
        </p:txBody>
      </p:sp>
    </p:spTree>
    <p:extLst>
      <p:ext uri="{BB962C8B-B14F-4D97-AF65-F5344CB8AC3E}">
        <p14:creationId xmlns="" xmlns:p14="http://schemas.microsoft.com/office/powerpoint/2010/main" val="1695910864"/>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417"/>
            <a:ext cx="8748464" cy="914400"/>
          </a:xfrm>
        </p:spPr>
        <p:txBody>
          <a:bodyPr/>
          <a:lstStyle/>
          <a:p>
            <a:pPr algn="ctr"/>
            <a:r>
              <a:rPr lang="es-MX" sz="3200" dirty="0" smtClean="0">
                <a:solidFill>
                  <a:srgbClr val="FF8BFF"/>
                </a:solidFill>
                <a:latin typeface="Algerian" pitchFamily="82" charset="0"/>
              </a:rPr>
              <a:t>La literatura, música, artes plásticas a principios del siglo  xix.</a:t>
            </a:r>
            <a:endParaRPr lang="es-MX" sz="3200" dirty="0">
              <a:solidFill>
                <a:srgbClr val="FF8BFF"/>
              </a:solidFill>
              <a:latin typeface="Algerian" pitchFamily="82" charset="0"/>
            </a:endParaRPr>
          </a:p>
        </p:txBody>
      </p:sp>
      <p:sp>
        <p:nvSpPr>
          <p:cNvPr id="3" name="2 Marcador de contenido"/>
          <p:cNvSpPr>
            <a:spLocks noGrp="1"/>
          </p:cNvSpPr>
          <p:nvPr>
            <p:ph idx="1"/>
          </p:nvPr>
        </p:nvSpPr>
        <p:spPr>
          <a:xfrm>
            <a:off x="323528" y="1124744"/>
            <a:ext cx="8820472" cy="5733256"/>
          </a:xfrm>
        </p:spPr>
        <p:txBody>
          <a:bodyPr>
            <a:normAutofit fontScale="92500" lnSpcReduction="20000"/>
          </a:bodyPr>
          <a:lstStyle/>
          <a:p>
            <a:r>
              <a:rPr lang="es-MX" u="sng" dirty="0" smtClean="0">
                <a:solidFill>
                  <a:srgbClr val="FF99FF"/>
                </a:solidFill>
                <a:latin typeface="Aparajita" pitchFamily="34" charset="0"/>
                <a:cs typeface="Aparajita" pitchFamily="34" charset="0"/>
              </a:rPr>
              <a:t>Literatura: </a:t>
            </a:r>
            <a:r>
              <a:rPr lang="es-MX" dirty="0" smtClean="0">
                <a:solidFill>
                  <a:srgbClr val="FF99FF"/>
                </a:solidFill>
                <a:latin typeface="Aparajita" pitchFamily="34" charset="0"/>
                <a:cs typeface="Aparajita" pitchFamily="34" charset="0"/>
              </a:rPr>
              <a:t>hispanoamericana fue especialmente fecunda y rica después después de la segunda  guerra mundial…</a:t>
            </a:r>
          </a:p>
          <a:p>
            <a:r>
              <a:rPr lang="es-MX" u="sng" dirty="0" smtClean="0">
                <a:solidFill>
                  <a:srgbClr val="FF99FF"/>
                </a:solidFill>
                <a:latin typeface="Aparajita" pitchFamily="34" charset="0"/>
                <a:cs typeface="Aparajita" pitchFamily="34" charset="0"/>
              </a:rPr>
              <a:t>La música: </a:t>
            </a:r>
            <a:r>
              <a:rPr lang="es-MX" dirty="0" smtClean="0">
                <a:solidFill>
                  <a:srgbClr val="FF99FF"/>
                </a:solidFill>
                <a:latin typeface="Aparajita" pitchFamily="34" charset="0"/>
                <a:cs typeface="Aparajita" pitchFamily="34" charset="0"/>
              </a:rPr>
              <a:t> que se escuchaba en el siglo 20 en gran parte del mundo occidental y tenia mucha influencia de la música culta del siglo 19. </a:t>
            </a:r>
            <a:endParaRPr lang="es-MX" dirty="0">
              <a:solidFill>
                <a:srgbClr val="FF99FF"/>
              </a:solidFill>
              <a:latin typeface="Aparajita" pitchFamily="34" charset="0"/>
              <a:cs typeface="Aparajita" pitchFamily="34" charset="0"/>
            </a:endParaRPr>
          </a:p>
          <a:p>
            <a:r>
              <a:rPr lang="es-MX" u="sng" dirty="0" smtClean="0">
                <a:solidFill>
                  <a:srgbClr val="FF99FF"/>
                </a:solidFill>
                <a:latin typeface="Aparajita" pitchFamily="34" charset="0"/>
                <a:cs typeface="Aparajita" pitchFamily="34" charset="0"/>
              </a:rPr>
              <a:t>El cine:  </a:t>
            </a:r>
            <a:r>
              <a:rPr lang="es-MX" dirty="0" smtClean="0">
                <a:solidFill>
                  <a:srgbClr val="FF99FF"/>
                </a:solidFill>
                <a:latin typeface="Aparajita" pitchFamily="34" charset="0"/>
                <a:cs typeface="Aparajita" pitchFamily="34" charset="0"/>
              </a:rPr>
              <a:t>un invento francés de los hermanos Lumiere de finales del siglo 19, se convirtió en el siglo 20 en un arte y una poderosa industria.</a:t>
            </a:r>
          </a:p>
          <a:p>
            <a:r>
              <a:rPr lang="es-MX" u="sng" dirty="0" smtClean="0">
                <a:solidFill>
                  <a:srgbClr val="FF99FF"/>
                </a:solidFill>
                <a:latin typeface="Aparajita" pitchFamily="34" charset="0"/>
                <a:cs typeface="Aparajita" pitchFamily="34" charset="0"/>
              </a:rPr>
              <a:t>Artes plásticas: </a:t>
            </a:r>
            <a:r>
              <a:rPr lang="es-MX" dirty="0" smtClean="0">
                <a:solidFill>
                  <a:srgbClr val="FF99FF"/>
                </a:solidFill>
                <a:latin typeface="Aparajita" pitchFamily="34" charset="0"/>
                <a:cs typeface="Aparajita" pitchFamily="34" charset="0"/>
              </a:rPr>
              <a:t> es una forma de conformar ideas con distintos materiales mediante acciones como la pintura y el dibujo. Al manejarse con diferentes técnicas ayudan a expresar la idea  que se quiere comunicar…</a:t>
            </a:r>
            <a:endParaRPr lang="es-MX" u="sng" dirty="0">
              <a:solidFill>
                <a:srgbClr val="FF99FF"/>
              </a:solidFill>
              <a:latin typeface="Aparajita" pitchFamily="34" charset="0"/>
              <a:cs typeface="Aparajita" pitchFamily="34" charset="0"/>
            </a:endParaRPr>
          </a:p>
        </p:txBody>
      </p:sp>
    </p:spTree>
    <p:extLst>
      <p:ext uri="{BB962C8B-B14F-4D97-AF65-F5344CB8AC3E}">
        <p14:creationId xmlns="" xmlns:p14="http://schemas.microsoft.com/office/powerpoint/2010/main" val="3460990977"/>
      </p:ext>
    </p:extLst>
  </p:cSld>
  <p:clrMapOvr>
    <a:masterClrMapping/>
  </p:clrMapOvr>
  <mc:AlternateContent xmlns:mc="http://schemas.openxmlformats.org/markup-compatibility/2006">
    <mc:Choice xmlns=""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txBody>
          <a:bodyPr>
            <a:noAutofit/>
          </a:bodyPr>
          <a:lstStyle/>
          <a:p>
            <a:pPr>
              <a:buFont typeface="Wingdings" pitchFamily="2" charset="2"/>
              <a:buChar char="v"/>
            </a:pPr>
            <a:r>
              <a:rPr lang="es-MX" sz="11500" dirty="0" smtClean="0">
                <a:latin typeface="Algerian" pitchFamily="82" charset="0"/>
              </a:rPr>
              <a:t>Las ideas &amp; la vida social…</a:t>
            </a:r>
            <a:endParaRPr lang="es-MX" sz="11500" dirty="0">
              <a:latin typeface="Algerian" pitchFamily="82" charset="0"/>
            </a:endParaRPr>
          </a:p>
        </p:txBody>
      </p:sp>
    </p:spTree>
    <p:extLst>
      <p:ext uri="{BB962C8B-B14F-4D97-AF65-F5344CB8AC3E}">
        <p14:creationId xmlns="" xmlns:p14="http://schemas.microsoft.com/office/powerpoint/2010/main" val="134083361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426464"/>
          </a:xfrm>
        </p:spPr>
        <p:txBody>
          <a:bodyPr/>
          <a:lstStyle/>
          <a:p>
            <a:r>
              <a:rPr lang="es-MX" dirty="0" smtClean="0">
                <a:solidFill>
                  <a:schemeClr val="accent6"/>
                </a:solidFill>
                <a:latin typeface="Algerian" pitchFamily="82" charset="0"/>
              </a:rPr>
              <a:t>El papel de la mujer y la segunda guerra mundial…</a:t>
            </a:r>
            <a:endParaRPr lang="es-MX" dirty="0">
              <a:solidFill>
                <a:schemeClr val="accent6"/>
              </a:solidFill>
              <a:latin typeface="Algerian" pitchFamily="82" charset="0"/>
            </a:endParaRPr>
          </a:p>
        </p:txBody>
      </p:sp>
      <p:sp>
        <p:nvSpPr>
          <p:cNvPr id="3" name="2 Marcador de contenido"/>
          <p:cNvSpPr>
            <a:spLocks noGrp="1"/>
          </p:cNvSpPr>
          <p:nvPr>
            <p:ph idx="1"/>
          </p:nvPr>
        </p:nvSpPr>
        <p:spPr>
          <a:xfrm>
            <a:off x="323528" y="1783560"/>
            <a:ext cx="8820472" cy="5074440"/>
          </a:xfrm>
        </p:spPr>
        <p:txBody>
          <a:bodyPr>
            <a:normAutofit fontScale="92500" lnSpcReduction="20000"/>
          </a:bodyPr>
          <a:lstStyle/>
          <a:p>
            <a:pPr>
              <a:buFont typeface="Courier New" pitchFamily="49" charset="0"/>
              <a:buChar char="o"/>
            </a:pPr>
            <a:r>
              <a:rPr lang="es-MX" dirty="0" smtClean="0">
                <a:solidFill>
                  <a:schemeClr val="accent6">
                    <a:lumMod val="60000"/>
                    <a:lumOff val="40000"/>
                  </a:schemeClr>
                </a:solidFill>
                <a:latin typeface="Aparajita" pitchFamily="34" charset="0"/>
                <a:cs typeface="Aparajita" pitchFamily="34" charset="0"/>
              </a:rPr>
              <a:t>La segunda guerra mundial fue determinante para el desarrollo de procesos de autonomía de las mujeres de los países participantes en la guerra y aun para aquellos donde su influencia se dejó sentir.</a:t>
            </a:r>
          </a:p>
          <a:p>
            <a:pPr>
              <a:buFont typeface="Courier New" pitchFamily="49" charset="0"/>
              <a:buChar char="o"/>
            </a:pPr>
            <a:r>
              <a:rPr lang="es-MX" dirty="0" smtClean="0">
                <a:solidFill>
                  <a:schemeClr val="accent6">
                    <a:lumMod val="60000"/>
                    <a:lumOff val="40000"/>
                  </a:schemeClr>
                </a:solidFill>
                <a:latin typeface="Aparajita" pitchFamily="34" charset="0"/>
                <a:cs typeface="Aparajita" pitchFamily="34" charset="0"/>
              </a:rPr>
              <a:t>Las mujeres fueron alentadas por los gobiernos para ocupar los espacios laborales que muchas de ellos se alistaron en el ejerciendo,  ocupando diferentes puestos estratégicos.</a:t>
            </a:r>
          </a:p>
          <a:p>
            <a:pPr>
              <a:buFont typeface="Courier New" pitchFamily="49" charset="0"/>
              <a:buChar char="o"/>
            </a:pPr>
            <a:r>
              <a:rPr lang="es-MX" dirty="0" smtClean="0">
                <a:solidFill>
                  <a:schemeClr val="accent6">
                    <a:lumMod val="60000"/>
                    <a:lumOff val="40000"/>
                  </a:schemeClr>
                </a:solidFill>
                <a:latin typeface="Aparajita" pitchFamily="34" charset="0"/>
                <a:cs typeface="Aparajita" pitchFamily="34" charset="0"/>
              </a:rPr>
              <a:t>En la industria, las mujeres desempeñaron  un papel muy importante no sólo para la producción de bienes para la substinencia cotidiana, si no para la fabricación de armas y comunicaciones… </a:t>
            </a:r>
            <a:endParaRPr lang="es-MX" dirty="0">
              <a:solidFill>
                <a:schemeClr val="accent6">
                  <a:lumMod val="60000"/>
                  <a:lumOff val="40000"/>
                </a:schemeClr>
              </a:solidFill>
              <a:latin typeface="Aparajita" pitchFamily="34" charset="0"/>
              <a:cs typeface="Aparajita" pitchFamily="34" charset="0"/>
            </a:endParaRPr>
          </a:p>
        </p:txBody>
      </p:sp>
    </p:spTree>
    <p:extLst>
      <p:ext uri="{BB962C8B-B14F-4D97-AF65-F5344CB8AC3E}">
        <p14:creationId xmlns="" xmlns:p14="http://schemas.microsoft.com/office/powerpoint/2010/main" val="378304498"/>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640960" cy="1426464"/>
          </a:xfrm>
        </p:spPr>
        <p:txBody>
          <a:bodyPr/>
          <a:lstStyle/>
          <a:p>
            <a:r>
              <a:rPr lang="es-MX" sz="3200" dirty="0" smtClean="0">
                <a:solidFill>
                  <a:srgbClr val="00B050"/>
                </a:solidFill>
                <a:latin typeface="Algerian" pitchFamily="82" charset="0"/>
              </a:rPr>
              <a:t>Las crisis del pensamiento:  existencialismo, movimientos pacifistas y renacimiento religioso…</a:t>
            </a:r>
            <a:endParaRPr lang="es-MX" sz="3200" dirty="0">
              <a:solidFill>
                <a:srgbClr val="00B050"/>
              </a:solidFill>
              <a:latin typeface="Algerian" pitchFamily="82" charset="0"/>
            </a:endParaRPr>
          </a:p>
        </p:txBody>
      </p:sp>
      <p:sp>
        <p:nvSpPr>
          <p:cNvPr id="3" name="2 Marcador de contenido"/>
          <p:cNvSpPr>
            <a:spLocks noGrp="1"/>
          </p:cNvSpPr>
          <p:nvPr>
            <p:ph idx="1"/>
          </p:nvPr>
        </p:nvSpPr>
        <p:spPr>
          <a:xfrm>
            <a:off x="323528" y="1783560"/>
            <a:ext cx="8820472" cy="5074440"/>
          </a:xfrm>
        </p:spPr>
        <p:txBody>
          <a:bodyPr>
            <a:normAutofit fontScale="92500"/>
          </a:bodyPr>
          <a:lstStyle/>
          <a:p>
            <a:pPr>
              <a:buFont typeface="Wingdings" pitchFamily="2" charset="2"/>
              <a:buChar char="q"/>
            </a:pPr>
            <a:r>
              <a:rPr lang="es-MX" dirty="0" smtClean="0">
                <a:solidFill>
                  <a:srgbClr val="81FF81"/>
                </a:solidFill>
                <a:latin typeface="Aparajita" pitchFamily="34" charset="0"/>
                <a:cs typeface="Aparajita" pitchFamily="34" charset="0"/>
              </a:rPr>
              <a:t>Después de los horrores de las dos guerras, el ánimo de la </a:t>
            </a:r>
            <a:r>
              <a:rPr lang="es-MX" dirty="0" err="1" smtClean="0">
                <a:solidFill>
                  <a:srgbClr val="81FF81"/>
                </a:solidFill>
                <a:latin typeface="Aparajita" pitchFamily="34" charset="0"/>
                <a:cs typeface="Aparajita" pitchFamily="34" charset="0"/>
              </a:rPr>
              <a:t>mayoria</a:t>
            </a:r>
            <a:r>
              <a:rPr lang="es-MX" dirty="0" smtClean="0">
                <a:solidFill>
                  <a:srgbClr val="81FF81"/>
                </a:solidFill>
                <a:latin typeface="Aparajita" pitchFamily="34" charset="0"/>
                <a:cs typeface="Aparajita" pitchFamily="34" charset="0"/>
              </a:rPr>
              <a:t> de los seres humanos estaba devastado. La ruptura de los acuerdos, tomados tras la Primera Guerra Mundial creó la sensación de desconfianza y desconsuelo en mucha gente.</a:t>
            </a:r>
          </a:p>
          <a:p>
            <a:pPr>
              <a:buFont typeface="Wingdings" pitchFamily="2" charset="2"/>
              <a:buChar char="q"/>
            </a:pPr>
            <a:r>
              <a:rPr lang="es-MX" dirty="0" smtClean="0">
                <a:solidFill>
                  <a:srgbClr val="81FF81"/>
                </a:solidFill>
                <a:latin typeface="Aparajita" pitchFamily="34" charset="0"/>
                <a:cs typeface="Aparajita" pitchFamily="34" charset="0"/>
              </a:rPr>
              <a:t>El darse cuenta de que la armonía social y la justicia no se alcanzaban sólo con el uso en la Europa devastado, primero en Alemania; luego en Francia  y mas tarde en el resto del mundo, una nueva manera de ver el mundo cobrada fuerza: el existencialismo…</a:t>
            </a:r>
          </a:p>
        </p:txBody>
      </p:sp>
    </p:spTree>
    <p:extLst>
      <p:ext uri="{BB962C8B-B14F-4D97-AF65-F5344CB8AC3E}">
        <p14:creationId xmlns="" xmlns:p14="http://schemas.microsoft.com/office/powerpoint/2010/main" val="83847909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980728"/>
          </a:xfrm>
        </p:spPr>
        <p:txBody>
          <a:bodyPr/>
          <a:lstStyle/>
          <a:p>
            <a:r>
              <a:rPr lang="es-MX" sz="3200" dirty="0" smtClean="0">
                <a:solidFill>
                  <a:srgbClr val="00B0F0"/>
                </a:solidFill>
                <a:latin typeface="Algerian" pitchFamily="82" charset="0"/>
              </a:rPr>
              <a:t>La industria, la guerra al servicio de la paz. El uso domestico de la tecnología…</a:t>
            </a:r>
            <a:endParaRPr lang="es-MX" sz="3200" dirty="0">
              <a:solidFill>
                <a:srgbClr val="00B0F0"/>
              </a:solidFill>
              <a:latin typeface="Algerian" pitchFamily="82" charset="0"/>
            </a:endParaRPr>
          </a:p>
        </p:txBody>
      </p:sp>
      <p:sp>
        <p:nvSpPr>
          <p:cNvPr id="3" name="2 Marcador de contenido"/>
          <p:cNvSpPr>
            <a:spLocks noGrp="1"/>
          </p:cNvSpPr>
          <p:nvPr>
            <p:ph idx="1"/>
          </p:nvPr>
        </p:nvSpPr>
        <p:spPr>
          <a:xfrm>
            <a:off x="323528" y="1783560"/>
            <a:ext cx="8820472" cy="5074440"/>
          </a:xfrm>
        </p:spPr>
        <p:txBody>
          <a:bodyPr>
            <a:normAutofit fontScale="92500" lnSpcReduction="10000"/>
          </a:bodyPr>
          <a:lstStyle/>
          <a:p>
            <a:r>
              <a:rPr lang="es-MX" dirty="0" smtClean="0">
                <a:solidFill>
                  <a:srgbClr val="00FFFF"/>
                </a:solidFill>
                <a:latin typeface="Aparajita" pitchFamily="34" charset="0"/>
                <a:cs typeface="Aparajita" pitchFamily="34" charset="0"/>
              </a:rPr>
              <a:t>Una vez terminada la Segunda Guerra Mundial, como recordaras, Estados Unidos fue uno de los países que salió mas fortalecido, también fue uno de los que más tecnología había empleado durante el conflicto, por eso, cuando la guerra terminó los avances tecnológicos alcanzados salieron al publico.</a:t>
            </a:r>
          </a:p>
          <a:p>
            <a:r>
              <a:rPr lang="es-MX" dirty="0" smtClean="0">
                <a:solidFill>
                  <a:srgbClr val="00FFFF"/>
                </a:solidFill>
                <a:latin typeface="Aparajita" pitchFamily="34" charset="0"/>
                <a:cs typeface="Aparajita" pitchFamily="34" charset="0"/>
              </a:rPr>
              <a:t>Dicha tecnología amplió el campo de las comunicaciones marinas, terrestres, aéreas, y de ondas magnéticas y sónicas;  también , sus avances sirvieron para fortalecer a la ciencia y a la investigación…</a:t>
            </a:r>
            <a:endParaRPr lang="es-MX" dirty="0">
              <a:solidFill>
                <a:srgbClr val="00FFFF"/>
              </a:solidFill>
              <a:latin typeface="Aparajita" pitchFamily="34" charset="0"/>
              <a:cs typeface="Aparajita" pitchFamily="34" charset="0"/>
            </a:endParaRPr>
          </a:p>
        </p:txBody>
      </p:sp>
    </p:spTree>
    <p:extLst>
      <p:ext uri="{BB962C8B-B14F-4D97-AF65-F5344CB8AC3E}">
        <p14:creationId xmlns="" xmlns:p14="http://schemas.microsoft.com/office/powerpoint/2010/main" val="183786240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lstStyle/>
          <a:p>
            <a:r>
              <a:rPr lang="es-MX" dirty="0" smtClean="0">
                <a:solidFill>
                  <a:srgbClr val="D60093"/>
                </a:solidFill>
                <a:latin typeface="Algerian" pitchFamily="82" charset="0"/>
              </a:rPr>
              <a:t>El uso doméstico de la tecnología…</a:t>
            </a:r>
            <a:endParaRPr lang="es-MX" dirty="0">
              <a:solidFill>
                <a:srgbClr val="D60093"/>
              </a:solidFill>
              <a:latin typeface="Algerian" pitchFamily="82" charset="0"/>
            </a:endParaRPr>
          </a:p>
        </p:txBody>
      </p:sp>
      <p:sp>
        <p:nvSpPr>
          <p:cNvPr id="3" name="2 Marcador de contenido"/>
          <p:cNvSpPr>
            <a:spLocks noGrp="1"/>
          </p:cNvSpPr>
          <p:nvPr>
            <p:ph idx="1"/>
          </p:nvPr>
        </p:nvSpPr>
        <p:spPr>
          <a:xfrm>
            <a:off x="323528" y="1484784"/>
            <a:ext cx="8820472" cy="5373216"/>
          </a:xfrm>
        </p:spPr>
        <p:txBody>
          <a:bodyPr>
            <a:noAutofit/>
          </a:bodyPr>
          <a:lstStyle/>
          <a:p>
            <a:pPr marL="68580" indent="0">
              <a:buNone/>
            </a:pPr>
            <a:r>
              <a:rPr lang="es-MX" sz="2800" dirty="0" smtClean="0">
                <a:solidFill>
                  <a:srgbClr val="FF4FC9"/>
                </a:solidFill>
                <a:latin typeface="Aparajita" pitchFamily="34" charset="0"/>
                <a:cs typeface="Aparajita" pitchFamily="34" charset="0"/>
              </a:rPr>
              <a:t>La   aplicación de la tecnología en pequeña escala ocurrió con la producción de nuevos equipos de uso domestico. Como saben, desde principios del siglo XX los aparatos de radio posteriormente las televisiones comenzaron a formar parte de los mobiliarios de las cosas, pero en este periodo también empezaron a comercializarse los tocadiscos o (tomamesas), equipos son bocinas incluida para tocar discos de vinil.</a:t>
            </a:r>
          </a:p>
          <a:p>
            <a:pPr marL="68580" indent="0">
              <a:buNone/>
            </a:pPr>
            <a:r>
              <a:rPr lang="es-MX" sz="2800" dirty="0" smtClean="0">
                <a:solidFill>
                  <a:srgbClr val="FF4FC9"/>
                </a:solidFill>
                <a:latin typeface="Aparajita" pitchFamily="34" charset="0"/>
                <a:cs typeface="Aparajita" pitchFamily="34" charset="0"/>
              </a:rPr>
              <a:t>La creación de los discos LP (Long Play), que contenían muchas canciones, principió la producción masiva de estos equipos. Los anteriores del tocadiscos, el fonógrafo y el gramófono…</a:t>
            </a:r>
            <a:endParaRPr lang="es-MX" sz="2800" dirty="0">
              <a:solidFill>
                <a:srgbClr val="FF4FC9"/>
              </a:solidFill>
              <a:latin typeface="Aparajita" pitchFamily="34" charset="0"/>
              <a:cs typeface="Aparajita" pitchFamily="34" charset="0"/>
            </a:endParaRPr>
          </a:p>
        </p:txBody>
      </p:sp>
    </p:spTree>
    <p:extLst>
      <p:ext uri="{BB962C8B-B14F-4D97-AF65-F5344CB8AC3E}">
        <p14:creationId xmlns="" xmlns:p14="http://schemas.microsoft.com/office/powerpoint/2010/main" val="3955545544"/>
      </p:ext>
    </p:ext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26464"/>
          </a:xfrm>
        </p:spPr>
        <p:txBody>
          <a:bodyPr/>
          <a:lstStyle/>
          <a:p>
            <a:r>
              <a:rPr lang="es-MX" sz="7200" dirty="0" smtClean="0">
                <a:solidFill>
                  <a:srgbClr val="FFFF00"/>
                </a:solidFill>
                <a:latin typeface="Algerian" pitchFamily="82" charset="0"/>
              </a:rPr>
              <a:t>CONTINUACIÓN.</a:t>
            </a:r>
            <a:endParaRPr lang="es-MX" sz="7200" dirty="0">
              <a:solidFill>
                <a:srgbClr val="FFFF00"/>
              </a:solidFill>
              <a:latin typeface="Algerian" pitchFamily="82" charset="0"/>
            </a:endParaRPr>
          </a:p>
        </p:txBody>
      </p:sp>
      <p:sp>
        <p:nvSpPr>
          <p:cNvPr id="3" name="2 Marcador de contenido"/>
          <p:cNvSpPr>
            <a:spLocks noGrp="1"/>
          </p:cNvSpPr>
          <p:nvPr>
            <p:ph idx="1"/>
          </p:nvPr>
        </p:nvSpPr>
        <p:spPr>
          <a:xfrm>
            <a:off x="323528" y="1268760"/>
            <a:ext cx="8820472" cy="5589240"/>
          </a:xfrm>
        </p:spPr>
        <p:txBody>
          <a:bodyPr/>
          <a:lstStyle/>
          <a:p>
            <a:pPr>
              <a:buFont typeface="Wingdings" pitchFamily="2" charset="2"/>
              <a:buChar char="Ø"/>
            </a:pPr>
            <a:r>
              <a:rPr lang="es-MX" u="sng" dirty="0" smtClean="0">
                <a:solidFill>
                  <a:srgbClr val="FFFF00"/>
                </a:solidFill>
                <a:latin typeface="Aparajita" pitchFamily="34" charset="0"/>
                <a:cs typeface="Aparajita" pitchFamily="34" charset="0"/>
              </a:rPr>
              <a:t>EXISTENCIALISMO:  </a:t>
            </a:r>
            <a:r>
              <a:rPr lang="es-MX" dirty="0" smtClean="0">
                <a:solidFill>
                  <a:srgbClr val="FFFF00"/>
                </a:solidFill>
                <a:latin typeface="Aparajita" pitchFamily="34" charset="0"/>
                <a:cs typeface="Aparajita" pitchFamily="34" charset="0"/>
              </a:rPr>
              <a:t>Es la corriente filosófica que nació después de la primera guerra mundial, pero se auge fue después de la segunda guerra mundial. Se basa en una constante reflexión acerca de la existencia humana y su relación con la realidad.</a:t>
            </a:r>
          </a:p>
          <a:p>
            <a:pPr>
              <a:buFont typeface="Wingdings" pitchFamily="2" charset="2"/>
              <a:buChar char="Ø"/>
            </a:pPr>
            <a:r>
              <a:rPr lang="es-MX" u="sng" dirty="0" smtClean="0">
                <a:solidFill>
                  <a:srgbClr val="FFFF00"/>
                </a:solidFill>
                <a:latin typeface="Aparajita" pitchFamily="34" charset="0"/>
                <a:cs typeface="Aparajita" pitchFamily="34" charset="0"/>
              </a:rPr>
              <a:t>SURREALISMO: </a:t>
            </a:r>
            <a:r>
              <a:rPr lang="es-MX" dirty="0" smtClean="0">
                <a:solidFill>
                  <a:srgbClr val="FFFF00"/>
                </a:solidFill>
                <a:latin typeface="Aparajita" pitchFamily="34" charset="0"/>
                <a:cs typeface="Aparajita" pitchFamily="34" charset="0"/>
              </a:rPr>
              <a:t>Es una corriente artística del siglo xx cuyas obras nacen del dictado del pensamiento inconsciente con exclusión de todo contra ejercido por la razón , la imagen de cualquier preocupación moral  o estética…</a:t>
            </a:r>
          </a:p>
        </p:txBody>
      </p:sp>
    </p:spTree>
    <p:extLst>
      <p:ext uri="{BB962C8B-B14F-4D97-AF65-F5344CB8AC3E}">
        <p14:creationId xmlns="" xmlns:p14="http://schemas.microsoft.com/office/powerpoint/2010/main" val="298646020"/>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s-MX" dirty="0"/>
          </a:p>
        </p:txBody>
      </p:sp>
      <p:pic>
        <p:nvPicPr>
          <p:cNvPr id="4" name="3 Marcador de contenido" descr="8.jpg"/>
          <p:cNvPicPr>
            <a:picLocks noGrp="1" noChangeAspect="1"/>
          </p:cNvPicPr>
          <p:nvPr>
            <p:ph idx="1"/>
          </p:nvPr>
        </p:nvPicPr>
        <p:blipFill>
          <a:blip r:embed="rId2" cstate="print"/>
          <a:stretch>
            <a:fillRect/>
          </a:stretch>
        </p:blipFill>
        <p:spPr>
          <a:xfrm>
            <a:off x="1835696" y="2638384"/>
            <a:ext cx="6706158" cy="3238888"/>
          </a:xfrm>
        </p:spPr>
      </p:pic>
    </p:spTree>
    <p:extLst>
      <p:ext uri="{BB962C8B-B14F-4D97-AF65-F5344CB8AC3E}">
        <p14:creationId xmlns="" xmlns:p14="http://schemas.microsoft.com/office/powerpoint/2010/main" val="838636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s-MX" dirty="0"/>
          </a:p>
        </p:txBody>
      </p:sp>
      <p:pic>
        <p:nvPicPr>
          <p:cNvPr id="4" name="3 Marcador de contenido" descr="45.jpg"/>
          <p:cNvPicPr>
            <a:picLocks noGrp="1" noChangeAspect="1"/>
          </p:cNvPicPr>
          <p:nvPr>
            <p:ph idx="1"/>
          </p:nvPr>
        </p:nvPicPr>
        <p:blipFill>
          <a:blip r:embed="rId2" cstate="print"/>
          <a:stretch>
            <a:fillRect/>
          </a:stretch>
        </p:blipFill>
        <p:spPr>
          <a:xfrm>
            <a:off x="827584" y="1491751"/>
            <a:ext cx="7818568" cy="5366249"/>
          </a:xfrm>
        </p:spPr>
      </p:pic>
    </p:spTree>
    <p:extLst>
      <p:ext uri="{BB962C8B-B14F-4D97-AF65-F5344CB8AC3E}">
        <p14:creationId xmlns="" xmlns:p14="http://schemas.microsoft.com/office/powerpoint/2010/main" val="3962663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70"/>
            <a:ext cx="8820472" cy="1426464"/>
          </a:xfrm>
        </p:spPr>
        <p:txBody>
          <a:bodyPr/>
          <a:lstStyle/>
          <a:p>
            <a:r>
              <a:rPr lang="es-MX" dirty="0" smtClean="0">
                <a:solidFill>
                  <a:srgbClr val="2121FF"/>
                </a:solidFill>
                <a:latin typeface="Algerian" pitchFamily="82" charset="0"/>
              </a:rPr>
              <a:t>Avances tecnológicos después de la segunda guerra mundial…</a:t>
            </a:r>
            <a:endParaRPr lang="es-MX" dirty="0">
              <a:solidFill>
                <a:srgbClr val="2121FF"/>
              </a:solidFill>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707800915"/>
              </p:ext>
            </p:extLst>
          </p:nvPr>
        </p:nvGraphicFramePr>
        <p:xfrm>
          <a:off x="3289805" y="3110389"/>
          <a:ext cx="2959677" cy="274320"/>
        </p:xfrm>
        <a:graphic>
          <a:graphicData uri="http://schemas.openxmlformats.org/drawingml/2006/table">
            <a:tbl>
              <a:tblPr/>
              <a:tblGrid>
                <a:gridCol w="942109"/>
                <a:gridCol w="133350"/>
                <a:gridCol w="942109"/>
                <a:gridCol w="942109"/>
              </a:tblGrid>
              <a:tr h="0">
                <a:tc>
                  <a:txBody>
                    <a:bodyPr/>
                    <a:lstStyle/>
                    <a:p>
                      <a:endParaRPr lang="es-MX" dirty="0"/>
                    </a:p>
                  </a:txBody>
                  <a:tcPr marL="0" marR="0" marT="0" marB="0" anchor="ctr">
                    <a:lnL>
                      <a:noFill/>
                    </a:lnL>
                    <a:lnR>
                      <a:noFill/>
                    </a:lnR>
                    <a:lnT>
                      <a:noFill/>
                    </a:lnT>
                    <a:lnB>
                      <a:noFill/>
                    </a:lnB>
                  </a:tcPr>
                </a:tc>
                <a:tc>
                  <a:txBody>
                    <a:bodyPr/>
                    <a:lstStyle/>
                    <a:p>
                      <a:endParaRPr lang="es-MX"/>
                    </a:p>
                  </a:txBody>
                  <a:tcPr marL="0" marR="0" marT="0" marB="0">
                    <a:lnL>
                      <a:noFill/>
                    </a:lnL>
                    <a:lnR>
                      <a:noFill/>
                    </a:lnR>
                    <a:lnT>
                      <a:noFill/>
                    </a:lnT>
                    <a:lnB>
                      <a:noFill/>
                    </a:lnB>
                  </a:tcPr>
                </a:tc>
                <a:tc>
                  <a:txBody>
                    <a:bodyPr/>
                    <a:lstStyle/>
                    <a:p>
                      <a:endParaRPr lang="es-MX"/>
                    </a:p>
                  </a:txBody>
                  <a:tcPr marL="0" marR="0" marT="0" marB="0">
                    <a:lnL>
                      <a:noFill/>
                    </a:lnL>
                    <a:lnR>
                      <a:noFill/>
                    </a:lnR>
                    <a:lnT>
                      <a:noFill/>
                    </a:lnT>
                    <a:lnB>
                      <a:noFill/>
                    </a:lnB>
                  </a:tcPr>
                </a:tc>
                <a:tc>
                  <a:txBody>
                    <a:bodyPr/>
                    <a:lstStyle/>
                    <a:p>
                      <a:endParaRPr lang="es-MX" dirty="0"/>
                    </a:p>
                  </a:txBody>
                  <a:tcPr marL="0" marR="0" marT="0" marB="0" anchor="ctr">
                    <a:lnL>
                      <a:noFill/>
                    </a:lnL>
                    <a:lnR>
                      <a:noFill/>
                    </a:lnR>
                    <a:lnT>
                      <a:noFill/>
                    </a:lnT>
                    <a:lnB>
                      <a:noFill/>
                    </a:lnB>
                  </a:tcPr>
                </a:tc>
              </a:tr>
            </a:tbl>
          </a:graphicData>
        </a:graphic>
      </p:graphicFrame>
      <p:sp>
        <p:nvSpPr>
          <p:cNvPr id="6" name="AutoShape 2" descr="about:blankoutlineplus.IMG"/>
          <p:cNvSpPr>
            <a:spLocks noChangeAspect="1" noChangeArrowheads="1"/>
          </p:cNvSpPr>
          <p:nvPr/>
        </p:nvSpPr>
        <p:spPr bwMode="auto">
          <a:xfrm>
            <a:off x="3381375" y="29654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3" descr="about:blankoutlineminus.IMG"/>
          <p:cNvSpPr>
            <a:spLocks noChangeAspect="1" noChangeArrowheads="1"/>
          </p:cNvSpPr>
          <p:nvPr/>
        </p:nvSpPr>
        <p:spPr bwMode="auto">
          <a:xfrm>
            <a:off x="3444875" y="29654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401914" y="1628507"/>
            <a:ext cx="8748464" cy="4801314"/>
          </a:xfrm>
          <a:prstGeom prst="rect">
            <a:avLst/>
          </a:prstGeom>
        </p:spPr>
        <p:txBody>
          <a:bodyPr wrap="square">
            <a:spAutoFit/>
          </a:bodyPr>
          <a:lstStyle/>
          <a:p>
            <a:r>
              <a:rPr lang="es-MX" dirty="0">
                <a:solidFill>
                  <a:srgbClr val="00B0F0"/>
                </a:solidFill>
              </a:rPr>
              <a:t>En los últimos años se ha desarrollado una distinción radical entre ciencia y tecnología. Con frecuencia los avances científicos soportan una fuerte oposición, pero en los últimos tiempos muchas personas han llegado a temer más a la tecnología que a la ciencia. Para estas personas, la ciencia puede percibirse como una fuente objetiva y serena de las leyes eternas de la naturaleza, mientras que estiman que las manifestaciones de la tecnología son algo fuera de control (véase los apartados de este artículo Logros y beneficios tecnológicos, y Efectos de la tecnología). </a:t>
            </a:r>
          </a:p>
          <a:p>
            <a:endParaRPr lang="es-MX" dirty="0">
              <a:solidFill>
                <a:srgbClr val="00B0F0"/>
              </a:solidFill>
            </a:endParaRPr>
          </a:p>
          <a:p>
            <a:r>
              <a:rPr lang="es-MX" dirty="0">
                <a:solidFill>
                  <a:srgbClr val="00B0F0"/>
                </a:solidFill>
              </a:rPr>
              <a:t>  3. LA TECNOLOGÍA EN LA ANTIGÜEDAD Y EN LA EDAD MEDIA </a:t>
            </a:r>
          </a:p>
          <a:p>
            <a:endParaRPr lang="es-MX" dirty="0">
              <a:solidFill>
                <a:srgbClr val="00B0F0"/>
              </a:solidFill>
            </a:endParaRPr>
          </a:p>
          <a:p>
            <a:r>
              <a:rPr lang="es-MX" dirty="0">
                <a:solidFill>
                  <a:srgbClr val="00B0F0"/>
                </a:solidFill>
              </a:rPr>
              <a:t>La tecnología ha sido un proceso acumulativo clave en la experiencia humana. Es posible que esto se comprenda mejor en un contexto histórico que traza la evolución de los primeros seres humanos, desde un periodo de herramientas muy simples a las redes complejas a gran escala que influyen en la mayor parte de la vida humana contemporánea. Con el fin de mantener la sencillez del siguiente resumen, se tratan con mayor detalle los desarrollos del mundo industrializado, pero también se incluyen algunos desarrollos de otras culturas. </a:t>
            </a:r>
          </a:p>
        </p:txBody>
      </p:sp>
    </p:spTree>
    <p:extLst>
      <p:ext uri="{BB962C8B-B14F-4D97-AF65-F5344CB8AC3E}">
        <p14:creationId xmlns="" xmlns:p14="http://schemas.microsoft.com/office/powerpoint/2010/main" val="99862806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820472" cy="6858000"/>
          </a:xfrm>
        </p:spPr>
        <p:style>
          <a:lnRef idx="0">
            <a:scrgbClr r="0" g="0" b="0"/>
          </a:lnRef>
          <a:fillRef idx="1002">
            <a:schemeClr val="dk1"/>
          </a:fillRef>
          <a:effectRef idx="0">
            <a:scrgbClr r="0" g="0" b="0"/>
          </a:effectRef>
          <a:fontRef idx="major"/>
        </p:style>
        <p:txBody>
          <a:bodyPr>
            <a:normAutofit/>
          </a:bodyPr>
          <a:lstStyle/>
          <a:p>
            <a:r>
              <a:rPr lang="es-MX" sz="9600" dirty="0" smtClean="0">
                <a:latin typeface="Algerian" pitchFamily="82" charset="0"/>
                <a:sym typeface="Wingdings" pitchFamily="2" charset="2"/>
              </a:rPr>
              <a:t></a:t>
            </a:r>
            <a:r>
              <a:rPr lang="es-MX" sz="9600" dirty="0" smtClean="0">
                <a:latin typeface="Algerian" pitchFamily="82" charset="0"/>
              </a:rPr>
              <a:t>EL MUNDO ENTRE LAS GRANDES GUERRAS</a:t>
            </a:r>
            <a:r>
              <a:rPr lang="es-MX" sz="9600" dirty="0" smtClean="0">
                <a:latin typeface="Algerian" pitchFamily="82" charset="0"/>
                <a:sym typeface="Wingdings" pitchFamily="2" charset="2"/>
              </a:rPr>
              <a:t></a:t>
            </a:r>
            <a:endParaRPr lang="es-MX" sz="9600" dirty="0">
              <a:latin typeface="Algerian" pitchFamily="82" charset="0"/>
            </a:endParaRPr>
          </a:p>
        </p:txBody>
      </p:sp>
    </p:spTree>
    <p:extLst>
      <p:ext uri="{BB962C8B-B14F-4D97-AF65-F5344CB8AC3E}">
        <p14:creationId xmlns="" xmlns:p14="http://schemas.microsoft.com/office/powerpoint/2010/main" val="371045215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412776"/>
          </a:xfrm>
        </p:spPr>
        <p:txBody>
          <a:bodyPr/>
          <a:lstStyle/>
          <a:p>
            <a:r>
              <a:rPr lang="es-MX" sz="3600" dirty="0" smtClean="0">
                <a:solidFill>
                  <a:srgbClr val="F1A5C7"/>
                </a:solidFill>
                <a:latin typeface="Algerian" pitchFamily="82" charset="0"/>
              </a:rPr>
              <a:t>DEBILITAMIENTO DEL PODERIO EUROPEO Y PRESENCIA DE ESTADOS UNIDO</a:t>
            </a:r>
            <a:r>
              <a:rPr lang="es-MX" sz="4400" dirty="0" smtClean="0">
                <a:solidFill>
                  <a:srgbClr val="F1A5C7"/>
                </a:solidFill>
                <a:latin typeface="Algerian" pitchFamily="82" charset="0"/>
              </a:rPr>
              <a:t>S.</a:t>
            </a:r>
            <a:endParaRPr lang="es-MX" sz="4400" dirty="0">
              <a:solidFill>
                <a:srgbClr val="F1A5C7"/>
              </a:solidFill>
              <a:latin typeface="Algerian" pitchFamily="82" charset="0"/>
            </a:endParaRPr>
          </a:p>
        </p:txBody>
      </p:sp>
      <p:sp>
        <p:nvSpPr>
          <p:cNvPr id="3" name="2 Marcador de contenido"/>
          <p:cNvSpPr>
            <a:spLocks noGrp="1"/>
          </p:cNvSpPr>
          <p:nvPr>
            <p:ph idx="1"/>
          </p:nvPr>
        </p:nvSpPr>
        <p:spPr>
          <a:xfrm>
            <a:off x="323528" y="1412776"/>
            <a:ext cx="8820472" cy="5445224"/>
          </a:xfrm>
        </p:spPr>
        <p:txBody>
          <a:bodyPr>
            <a:normAutofit lnSpcReduction="10000"/>
          </a:bodyPr>
          <a:lstStyle/>
          <a:p>
            <a:r>
              <a:rPr lang="es-MX" dirty="0" smtClean="0">
                <a:solidFill>
                  <a:srgbClr val="F1A5C7"/>
                </a:solidFill>
              </a:rPr>
              <a:t>Después de la primera  guerra mundial, este país se convirtió en el principal acreedor de Europa, incluso de países se convirtió como el de Alemania, además, sus manofacturas se vendían cada vez en mayor cantidad.</a:t>
            </a:r>
          </a:p>
          <a:p>
            <a:r>
              <a:rPr lang="es-MX" dirty="0" smtClean="0">
                <a:solidFill>
                  <a:srgbClr val="F1A5C7"/>
                </a:solidFill>
              </a:rPr>
              <a:t>Durante la guerra, los estadounidenses hicieron prestamos por  7,700 millones de dólares, principalmente a gran Bretaña y a Francia. </a:t>
            </a:r>
          </a:p>
          <a:p>
            <a:r>
              <a:rPr lang="es-MX" dirty="0" smtClean="0">
                <a:solidFill>
                  <a:srgbClr val="F1A5C7"/>
                </a:solidFill>
              </a:rPr>
              <a:t>Los ingleses les debían aproximadamente la mitad de sus ingresos durante un año; los franceses, alrededor de las dos tercera parte por el mismo concepto. </a:t>
            </a:r>
            <a:endParaRPr lang="es-MX" dirty="0">
              <a:solidFill>
                <a:srgbClr val="F1A5C7"/>
              </a:solidFill>
            </a:endParaRPr>
          </a:p>
        </p:txBody>
      </p:sp>
    </p:spTree>
    <p:extLst>
      <p:ext uri="{BB962C8B-B14F-4D97-AF65-F5344CB8AC3E}">
        <p14:creationId xmlns="" xmlns:p14="http://schemas.microsoft.com/office/powerpoint/2010/main" val="3307934932"/>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1447</TotalTime>
  <Words>4591</Words>
  <Application>Microsoft Office PowerPoint</Application>
  <PresentationFormat>Presentación en pantalla (4:3)</PresentationFormat>
  <Paragraphs>230</Paragraphs>
  <Slides>72</Slides>
  <Notes>1</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Metro</vt:lpstr>
      <vt:lpstr> cuarto bimestre  hecho por: rocío gpe. Barreras González grado &amp; grupo:   2°f  maestro: German Rogelio González real.  </vt:lpstr>
      <vt:lpstr>El mundo entre 1920-1960</vt:lpstr>
      <vt:lpstr>Una mirada de conjunto</vt:lpstr>
      <vt:lpstr>Continuación:</vt:lpstr>
      <vt:lpstr>Conceptos:</vt:lpstr>
      <vt:lpstr>CONTINUACIÓN:</vt:lpstr>
      <vt:lpstr>CONTINUACIÓN.</vt:lpstr>
      <vt:lpstr>Diapositiva 8</vt:lpstr>
      <vt:lpstr>DEBILITAMIENTO DEL PODERIO EUROPEO Y PRESENCIA DE ESTADOS UNIDOS.</vt:lpstr>
      <vt:lpstr>LA GRAN DEPRESIÓN, Y SUS  EFECTOS EN LA SOCIEDAD Y LA ECONOMIA MUNDIAL.</vt:lpstr>
      <vt:lpstr>*socialismo, nacional-socialismo y fascismo…</vt:lpstr>
      <vt:lpstr>Democracia liberal y estado de bienestar.</vt:lpstr>
      <vt:lpstr>Mapa.</vt:lpstr>
      <vt:lpstr>Benito Mussolini.</vt:lpstr>
      <vt:lpstr>Benito Mussolini.</vt:lpstr>
      <vt:lpstr>.</vt:lpstr>
      <vt:lpstr>.</vt:lpstr>
      <vt:lpstr>Diapositiva 18</vt:lpstr>
      <vt:lpstr>LA SEGUNDA GUERRA MUNDIAL Y SUS CONSECUENCIAS.</vt:lpstr>
      <vt:lpstr>Consecuencias de la guerra:</vt:lpstr>
      <vt:lpstr>La guerra en Europa hasta 1942</vt:lpstr>
      <vt:lpstr>Las potencias militares occidentales.</vt:lpstr>
      <vt:lpstr>Tabla.</vt:lpstr>
      <vt:lpstr>Diapositiva 24</vt:lpstr>
      <vt:lpstr>La organización de las naciones unidas:</vt:lpstr>
      <vt:lpstr>Capitalismo y socialismo en  la conformación de bloques económicos y militares (OTAN Y EL PACTO DE VARSOVIA)  </vt:lpstr>
      <vt:lpstr>Diversas expresiones de la guerra fría.</vt:lpstr>
      <vt:lpstr>La descolonización de Asia y áfrica:</vt:lpstr>
      <vt:lpstr>Sistemas de defensa creados después de la segunda guerra mundial.</vt:lpstr>
      <vt:lpstr>Península de corea, escenario de la guerra entre las dos coreas</vt:lpstr>
      <vt:lpstr>Harry Truman</vt:lpstr>
      <vt:lpstr>Diapositiva 32</vt:lpstr>
      <vt:lpstr>Descolonización de áfrica…</vt:lpstr>
      <vt:lpstr>La fundación de Israel y los conflictos bélicos árabe- israelíes</vt:lpstr>
      <vt:lpstr> descolonización de áfrica  (mapa)</vt:lpstr>
      <vt:lpstr>*</vt:lpstr>
      <vt:lpstr>.</vt:lpstr>
      <vt:lpstr>Diapositiva 38</vt:lpstr>
      <vt:lpstr>El plan de Marshall y la recuperación europea.</vt:lpstr>
      <vt:lpstr>La democracia parlamentaria de Japón y el despegue de su poderío económico:</vt:lpstr>
      <vt:lpstr>La influencia de los organismos financieros internacionales en las políticas económicas locales y la deuda externa:</vt:lpstr>
      <vt:lpstr>=los países productores de petróleo=…</vt:lpstr>
      <vt:lpstr>Fondo monetario internacional:</vt:lpstr>
      <vt:lpstr>Diapositiva 44</vt:lpstr>
      <vt:lpstr>Diapositiva 45</vt:lpstr>
      <vt:lpstr>Salud, crecimiento de la población y migraciones a regiones desarrolladas.</vt:lpstr>
      <vt:lpstr>La pobreza en el mundo</vt:lpstr>
      <vt:lpstr>La aparición de los metrópolis</vt:lpstr>
      <vt:lpstr>Las migraciones internacionales, 1950-1995</vt:lpstr>
      <vt:lpstr>“Capitalismo”</vt:lpstr>
      <vt:lpstr> capitalismo.</vt:lpstr>
      <vt:lpstr>Diapositiva 52</vt:lpstr>
      <vt:lpstr>AVANCES CIENTIFICOS Y TECNOLÓGICOS, Y SU INPACTO EN LA SOCIEDAD…</vt:lpstr>
      <vt:lpstr>Aplicaciones de la ciencia en la industria bélica en las fuentes de energía y la producción.</vt:lpstr>
      <vt:lpstr>Desigualdades en el desarrollo y uso de la ciencia y la tecnología…</vt:lpstr>
      <vt:lpstr>Alcances &amp; limites de la educación:</vt:lpstr>
      <vt:lpstr>.</vt:lpstr>
      <vt:lpstr>Diapositiva 58</vt:lpstr>
      <vt:lpstr>Invención &amp; evolución del “antibiótico”</vt:lpstr>
      <vt:lpstr>*ANTIBIÓTICO*</vt:lpstr>
      <vt:lpstr>Diapositiva 61</vt:lpstr>
      <vt:lpstr>LOS MEDIOS DE  COMUNICACIÓN Y LA CULTURA  DE MASAS (RADIO, CINE &amp; TELEVISIÓN)</vt:lpstr>
      <vt:lpstr>Literatura, música, cine y artes plásticas…</vt:lpstr>
      <vt:lpstr>La literatura, música, artes plásticas a principios del siglo  xix.</vt:lpstr>
      <vt:lpstr>Diapositiva 65</vt:lpstr>
      <vt:lpstr>El papel de la mujer y la segunda guerra mundial…</vt:lpstr>
      <vt:lpstr>Las crisis del pensamiento:  existencialismo, movimientos pacifistas y renacimiento religioso…</vt:lpstr>
      <vt:lpstr>La industria, la guerra al servicio de la paz. El uso domestico de la tecnología…</vt:lpstr>
      <vt:lpstr>El uso doméstico de la tecnología…</vt:lpstr>
      <vt:lpstr>.</vt:lpstr>
      <vt:lpstr>.</vt:lpstr>
      <vt:lpstr>Avances tecnológicos después de la segunda guerra mundial…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cuarto bimestre  hecho por: rocío gpe. Barreras González grado &amp; grupo:   2°f  maestro: German Rogelio González real.</dc:title>
  <dc:creator>Myriam</dc:creator>
  <cp:lastModifiedBy>Wolf</cp:lastModifiedBy>
  <cp:revision>55</cp:revision>
  <dcterms:created xsi:type="dcterms:W3CDTF">2013-03-26T20:02:16Z</dcterms:created>
  <dcterms:modified xsi:type="dcterms:W3CDTF">2013-04-26T03:25:00Z</dcterms:modified>
</cp:coreProperties>
</file>